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vi" ContentType="video/x-msvide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0"/>
  </p:notesMasterIdLst>
  <p:sldIdLst>
    <p:sldId id="299" r:id="rId2"/>
    <p:sldId id="388" r:id="rId3"/>
    <p:sldId id="390" r:id="rId4"/>
    <p:sldId id="377" r:id="rId5"/>
    <p:sldId id="379" r:id="rId6"/>
    <p:sldId id="380" r:id="rId7"/>
    <p:sldId id="389" r:id="rId8"/>
    <p:sldId id="381" r:id="rId9"/>
    <p:sldId id="383" r:id="rId10"/>
    <p:sldId id="382" r:id="rId11"/>
    <p:sldId id="386" r:id="rId12"/>
    <p:sldId id="385" r:id="rId13"/>
    <p:sldId id="387" r:id="rId14"/>
    <p:sldId id="384" r:id="rId15"/>
    <p:sldId id="392" r:id="rId16"/>
    <p:sldId id="440" r:id="rId17"/>
    <p:sldId id="439" r:id="rId18"/>
    <p:sldId id="393" r:id="rId19"/>
    <p:sldId id="401" r:id="rId20"/>
    <p:sldId id="444" r:id="rId21"/>
    <p:sldId id="394" r:id="rId22"/>
    <p:sldId id="395" r:id="rId23"/>
    <p:sldId id="391" r:id="rId24"/>
    <p:sldId id="378" r:id="rId25"/>
    <p:sldId id="397" r:id="rId26"/>
    <p:sldId id="398" r:id="rId27"/>
    <p:sldId id="396" r:id="rId28"/>
    <p:sldId id="399" r:id="rId29"/>
    <p:sldId id="400" r:id="rId30"/>
    <p:sldId id="402" r:id="rId31"/>
    <p:sldId id="352" r:id="rId32"/>
    <p:sldId id="405" r:id="rId33"/>
    <p:sldId id="411" r:id="rId34"/>
    <p:sldId id="409" r:id="rId35"/>
    <p:sldId id="410" r:id="rId36"/>
    <p:sldId id="416" r:id="rId37"/>
    <p:sldId id="413" r:id="rId38"/>
    <p:sldId id="415" r:id="rId39"/>
    <p:sldId id="419" r:id="rId40"/>
    <p:sldId id="420" r:id="rId41"/>
    <p:sldId id="414" r:id="rId42"/>
    <p:sldId id="421" r:id="rId43"/>
    <p:sldId id="422" r:id="rId44"/>
    <p:sldId id="425" r:id="rId45"/>
    <p:sldId id="428" r:id="rId46"/>
    <p:sldId id="429" r:id="rId47"/>
    <p:sldId id="430" r:id="rId48"/>
    <p:sldId id="431" r:id="rId49"/>
    <p:sldId id="432" r:id="rId50"/>
    <p:sldId id="433" r:id="rId51"/>
    <p:sldId id="445" r:id="rId52"/>
    <p:sldId id="434" r:id="rId53"/>
    <p:sldId id="446" r:id="rId54"/>
    <p:sldId id="435" r:id="rId55"/>
    <p:sldId id="437" r:id="rId56"/>
    <p:sldId id="438" r:id="rId57"/>
    <p:sldId id="443" r:id="rId58"/>
    <p:sldId id="436" r:id="rId59"/>
  </p:sldIdLst>
  <p:sldSz cx="9144000" cy="6858000" type="screen4x3"/>
  <p:notesSz cx="6669088" cy="9926638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600" b="1" kern="1200">
        <a:solidFill>
          <a:schemeClr val="accent2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C00FF"/>
    <a:srgbClr val="00CC00"/>
    <a:srgbClr val="00ADD6"/>
    <a:srgbClr val="49BEFF"/>
    <a:srgbClr val="05BDF7"/>
    <a:srgbClr val="04C0D4"/>
    <a:srgbClr val="04B1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84275" autoAdjust="0"/>
  </p:normalViewPr>
  <p:slideViewPr>
    <p:cSldViewPr>
      <p:cViewPr varScale="1">
        <p:scale>
          <a:sx n="90" d="100"/>
          <a:sy n="90" d="100"/>
        </p:scale>
        <p:origin x="1608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t" anchorCtr="0" compatLnSpc="1">
            <a:prstTxWarp prst="textNoShape">
              <a:avLst/>
            </a:prstTxWarp>
          </a:bodyPr>
          <a:lstStyle>
            <a:lvl1pPr defTabSz="923925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9838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2488" y="744538"/>
            <a:ext cx="4964112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90588" y="4714875"/>
            <a:ext cx="4887912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hu-HU" noProof="0" smtClean="0"/>
              <a:t>Klicken Sie, um die Formate des Vorlagentextes zu bearbeiten</a:t>
            </a:r>
          </a:p>
          <a:p>
            <a:pPr lvl="1"/>
            <a:r>
              <a:rPr lang="de-DE" altLang="hu-HU" noProof="0" smtClean="0"/>
              <a:t>Zweite Ebene</a:t>
            </a:r>
          </a:p>
          <a:p>
            <a:pPr lvl="2"/>
            <a:r>
              <a:rPr lang="de-DE" altLang="hu-HU" noProof="0" smtClean="0"/>
              <a:t>Dritte Ebene</a:t>
            </a:r>
          </a:p>
          <a:p>
            <a:pPr lvl="3"/>
            <a:r>
              <a:rPr lang="de-DE" altLang="hu-HU" noProof="0" smtClean="0"/>
              <a:t>Vierte Ebene</a:t>
            </a:r>
          </a:p>
          <a:p>
            <a:pPr lvl="4"/>
            <a:r>
              <a:rPr lang="de-DE" altLang="hu-HU" noProof="0" smtClean="0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b" anchorCtr="0" compatLnSpc="1">
            <a:prstTxWarp prst="textNoShape">
              <a:avLst/>
            </a:prstTxWarp>
          </a:bodyPr>
          <a:lstStyle>
            <a:lvl1pPr defTabSz="923925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de-DE" altLang="hu-H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9838" y="942975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36" tIns="46168" rIns="92336" bIns="46168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b="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ED76066-51DD-427A-80A9-245895CEECBA}" type="slidenum">
              <a:rPr lang="de-DE" altLang="hu-HU"/>
              <a:pPr>
                <a:defRPr/>
              </a:pPr>
              <a:t>‹#›</a:t>
            </a:fld>
            <a:endParaRPr lang="de-DE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defTabSz="923925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fld id="{639828BF-8184-464E-AC5B-A426041FBCC3}" type="slidenum">
              <a:rPr lang="de-DE" altLang="hu-HU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</a:t>
            </a:fld>
            <a:endParaRPr lang="de-DE" altLang="hu-HU" sz="1200" b="0" smtClean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hu-H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514450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95088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761858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678929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399427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430200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131380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003239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 smtClean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265517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1827832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7049660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Cím, tartalo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</p:spTree>
    <p:extLst>
      <p:ext uri="{BB962C8B-B14F-4D97-AF65-F5344CB8AC3E}">
        <p14:creationId xmlns:p14="http://schemas.microsoft.com/office/powerpoint/2010/main" val="3431800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979863" y="6218238"/>
            <a:ext cx="495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20000"/>
              </a:lnSpc>
              <a:defRPr sz="1400"/>
            </a:lvl1pPr>
          </a:lstStyle>
          <a:p>
            <a:pPr>
              <a:defRPr/>
            </a:pPr>
            <a:r>
              <a:rPr lang="hu-HU" altLang="hu-HU"/>
              <a:t>Anyagfizikai Tanszék</a:t>
            </a:r>
          </a:p>
          <a:p>
            <a:pPr>
              <a:defRPr/>
            </a:pPr>
            <a:r>
              <a:rPr lang="hu-HU" altLang="hu-HU"/>
              <a:t>Eötvös Loránd Tudományegyetem</a:t>
            </a:r>
            <a:endParaRPr lang="en-US" altLang="hu-HU"/>
          </a:p>
        </p:txBody>
      </p:sp>
      <p:sp>
        <p:nvSpPr>
          <p:cNvPr id="1027" name="Line 8"/>
          <p:cNvSpPr>
            <a:spLocks noChangeShapeType="1"/>
          </p:cNvSpPr>
          <p:nvPr/>
        </p:nvSpPr>
        <p:spPr bwMode="auto">
          <a:xfrm>
            <a:off x="0" y="6172200"/>
            <a:ext cx="9144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u-HU"/>
          </a:p>
        </p:txBody>
      </p:sp>
      <p:pic>
        <p:nvPicPr>
          <p:cNvPr id="1028" name="Picture 17" descr="ELTE_Cime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248400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https://upload.wikimedia.org/wikipedia/commons/thumb/e/e9/Dislocation_edge_d2.jpg/220px-Dislocation_edge_d2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3.jpe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7" Type="http://schemas.openxmlformats.org/officeDocument/2006/relationships/image" Target="../media/image55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emf"/><Relationship Id="rId5" Type="http://schemas.openxmlformats.org/officeDocument/2006/relationships/image" Target="../media/image53.png"/><Relationship Id="rId4" Type="http://schemas.openxmlformats.org/officeDocument/2006/relationships/image" Target="../media/image52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emf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emf"/><Relationship Id="rId5" Type="http://schemas.openxmlformats.org/officeDocument/2006/relationships/image" Target="../media/image65.emf"/><Relationship Id="rId4" Type="http://schemas.openxmlformats.org/officeDocument/2006/relationships/image" Target="../media/image64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69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6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7" Type="http://schemas.openxmlformats.org/officeDocument/2006/relationships/image" Target="../media/image8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7" Type="http://schemas.openxmlformats.org/officeDocument/2006/relationships/image" Target="../media/image8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7" Type="http://schemas.openxmlformats.org/officeDocument/2006/relationships/image" Target="../media/image8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lte2ep5"/>
          <p:cNvPicPr>
            <a:picLocks noChangeAspect="1" noChangeArrowheads="1"/>
          </p:cNvPicPr>
          <p:nvPr/>
        </p:nvPicPr>
        <p:blipFill>
          <a:blip r:embed="rId3">
            <a:lum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0"/>
            <a:ext cx="9482138" cy="71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 bwMode="auto">
          <a:xfrm>
            <a:off x="685800" y="76200"/>
            <a:ext cx="8281988" cy="1339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r>
              <a:rPr lang="hu-HU" altLang="hu-HU" sz="3200" smtClean="0">
                <a:solidFill>
                  <a:srgbClr val="FF0000"/>
                </a:solidFill>
                <a:latin typeface="Verdana" panose="020B0604030504040204" pitchFamily="34" charset="0"/>
              </a:rPr>
              <a:t>A gyurmától a ragtapaszig</a:t>
            </a:r>
            <a:br>
              <a:rPr lang="hu-HU" altLang="hu-HU" sz="3200" smtClean="0">
                <a:solidFill>
                  <a:srgbClr val="FF0000"/>
                </a:solidFill>
                <a:latin typeface="Verdana" panose="020B0604030504040204" pitchFamily="34" charset="0"/>
              </a:rPr>
            </a:br>
            <a:r>
              <a:rPr lang="hu-HU" altLang="hu-HU" sz="3200" smtClean="0">
                <a:solidFill>
                  <a:srgbClr val="FF0000"/>
                </a:solidFill>
                <a:latin typeface="Verdana" panose="020B0604030504040204" pitchFamily="34" charset="0"/>
              </a:rPr>
              <a:t>Sebességfüggő folyamatok</a:t>
            </a:r>
            <a:endParaRPr lang="en-US" altLang="hu-HU" sz="3200" smtClean="0">
              <a:solidFill>
                <a:srgbClr val="FF0000"/>
              </a:solidFill>
              <a:latin typeface="Verdana" panose="020B0604030504040204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914400" y="3933825"/>
            <a:ext cx="7615238" cy="503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altLang="hu-HU" b="1" smtClean="0">
                <a:solidFill>
                  <a:schemeClr val="accent2"/>
                </a:solidFill>
                <a:latin typeface="Lucida Handwriting" panose="03010101010101010101" pitchFamily="66" charset="0"/>
              </a:rPr>
              <a:t>Nguyen Quang Chinh</a:t>
            </a:r>
            <a:endParaRPr lang="en-US" altLang="hu-HU" b="1" smtClean="0">
              <a:solidFill>
                <a:schemeClr val="accent2"/>
              </a:solidFill>
              <a:latin typeface="Lucida Handwriting" panose="03010101010101010101" pitchFamily="66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4532313" y="5510213"/>
            <a:ext cx="2413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hu-HU" altLang="hu-HU" sz="1800" b="0">
                <a:solidFill>
                  <a:schemeClr val="tx1"/>
                </a:solidFill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048000" y="4387850"/>
            <a:ext cx="35814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dirty="0">
                <a:solidFill>
                  <a:schemeClr val="bg1"/>
                </a:solidFill>
                <a:latin typeface="Times New Roman" panose="02020603050405020304" pitchFamily="18" charset="0"/>
                <a:ea typeface="MS Mincho" pitchFamily="49" charset="-128"/>
              </a:rPr>
              <a:t>ELTE, Fizikai Intézet</a:t>
            </a:r>
            <a:endParaRPr lang="hu-HU" altLang="hu-HU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hu-HU" altLang="hu-HU" sz="2400" dirty="0">
                <a:solidFill>
                  <a:schemeClr val="bg1"/>
                </a:solidFill>
                <a:latin typeface="Times New Roman" panose="02020603050405020304" pitchFamily="18" charset="0"/>
              </a:rPr>
              <a:t>Anyagfizikai Tanszék</a:t>
            </a:r>
            <a:endParaRPr lang="en-US" altLang="hu-HU" sz="24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hu-HU" altLang="hu-HU" sz="2400" b="0" dirty="0">
                <a:solidFill>
                  <a:srgbClr val="FFFFFF"/>
                </a:solidFill>
                <a:latin typeface="Times New Roman" panose="02020603050405020304" pitchFamily="18" charset="0"/>
              </a:rPr>
              <a:t>email: </a:t>
            </a:r>
            <a:r>
              <a:rPr lang="hu-HU" altLang="hu-HU" sz="2400" b="0" dirty="0" err="1">
                <a:solidFill>
                  <a:srgbClr val="FFFFFF"/>
                </a:solidFill>
                <a:latin typeface="Times New Roman" panose="02020603050405020304" pitchFamily="18" charset="0"/>
              </a:rPr>
              <a:t>chinh</a:t>
            </a:r>
            <a:r>
              <a:rPr lang="en-US" altLang="hu-HU" sz="2400" b="0" dirty="0">
                <a:solidFill>
                  <a:srgbClr val="FFFFFF"/>
                </a:solidFill>
                <a:latin typeface="Times New Roman" panose="02020603050405020304" pitchFamily="18" charset="0"/>
              </a:rPr>
              <a:t>@metal.elte.hu</a:t>
            </a:r>
            <a:endParaRPr lang="hu-HU" altLang="hu-HU" sz="2400" b="0" dirty="0">
              <a:solidFill>
                <a:srgbClr val="FFFF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079" name="Picture 8" descr="ELTE_Cim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365625"/>
            <a:ext cx="12954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Kép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4370388"/>
            <a:ext cx="1139825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ím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i="1" u="sng" smtClean="0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5123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5124" name="Cím 1"/>
          <p:cNvSpPr txBox="1">
            <a:spLocks/>
          </p:cNvSpPr>
          <p:nvPr/>
        </p:nvSpPr>
        <p:spPr bwMode="auto">
          <a:xfrm>
            <a:off x="381000" y="1219200"/>
            <a:ext cx="7829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Minden folyamat sebességfüggő  (időfüggő) az atomok  diffúziója miatt</a:t>
            </a:r>
          </a:p>
        </p:txBody>
      </p:sp>
      <p:sp>
        <p:nvSpPr>
          <p:cNvPr id="5" name="Téglalap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28800" y="2286000"/>
            <a:ext cx="1884490" cy="81272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7" name="Téglalap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562600" y="2286000"/>
            <a:ext cx="2732671" cy="106048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5127" name="Szövegdoboz 7"/>
          <p:cNvSpPr txBox="1">
            <a:spLocks noChangeArrowheads="1"/>
          </p:cNvSpPr>
          <p:nvPr/>
        </p:nvSpPr>
        <p:spPr bwMode="auto">
          <a:xfrm>
            <a:off x="4191000" y="2586038"/>
            <a:ext cx="838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 b="0">
                <a:latin typeface="Comic Sans MS" panose="030F0702030302020204" pitchFamily="66" charset="0"/>
              </a:rPr>
              <a:t>vagy</a:t>
            </a:r>
          </a:p>
        </p:txBody>
      </p:sp>
      <p:sp>
        <p:nvSpPr>
          <p:cNvPr id="9" name="Szövegdoboz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04800" y="3581400"/>
            <a:ext cx="8534400" cy="2831544"/>
          </a:xfrm>
          <a:prstGeom prst="rect">
            <a:avLst/>
          </a:prstGeom>
          <a:blipFill>
            <a:blip r:embed="rId4"/>
            <a:stretch>
              <a:fillRect l="-1286" t="-2155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10" name="Téglalap 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224506" y="3810000"/>
            <a:ext cx="2713948" cy="66652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pic>
        <p:nvPicPr>
          <p:cNvPr id="11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6147" name="Cím 1"/>
          <p:cNvSpPr txBox="1">
            <a:spLocks/>
          </p:cNvSpPr>
          <p:nvPr/>
        </p:nvSpPr>
        <p:spPr bwMode="auto">
          <a:xfrm>
            <a:off x="628650" y="365125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6148" name="Cím 1"/>
          <p:cNvSpPr txBox="1">
            <a:spLocks/>
          </p:cNvSpPr>
          <p:nvPr/>
        </p:nvSpPr>
        <p:spPr bwMode="auto">
          <a:xfrm>
            <a:off x="381000" y="1219200"/>
            <a:ext cx="782955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Minden folyamat sebességfüggő  (időfüggő) az atomok  diffúziója miatt</a:t>
            </a:r>
          </a:p>
        </p:txBody>
      </p:sp>
      <p:sp>
        <p:nvSpPr>
          <p:cNvPr id="5" name="Téglalap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828800" y="2286000"/>
            <a:ext cx="1884490" cy="812723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6150" name="Szövegdoboz 5"/>
          <p:cNvSpPr txBox="1">
            <a:spLocks noChangeArrowheads="1"/>
          </p:cNvSpPr>
          <p:nvPr/>
        </p:nvSpPr>
        <p:spPr bwMode="auto">
          <a:xfrm>
            <a:off x="4191000" y="2586038"/>
            <a:ext cx="838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 b="0">
                <a:latin typeface="Comic Sans MS" panose="030F0702030302020204" pitchFamily="66" charset="0"/>
              </a:rPr>
              <a:t>vagy</a:t>
            </a:r>
          </a:p>
        </p:txBody>
      </p:sp>
      <p:sp>
        <p:nvSpPr>
          <p:cNvPr id="7" name="Téglalap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562600" y="2286000"/>
            <a:ext cx="2732671" cy="1060483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8" name="Szövegdoboz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85800" y="3657600"/>
            <a:ext cx="8077200" cy="2492990"/>
          </a:xfrm>
          <a:prstGeom prst="rect">
            <a:avLst/>
          </a:prstGeom>
          <a:blipFill>
            <a:blip r:embed="rId4"/>
            <a:stretch>
              <a:fillRect l="-1358" t="-2200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pic>
        <p:nvPicPr>
          <p:cNvPr id="9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ím 1"/>
          <p:cNvSpPr>
            <a:spLocks noGrp="1"/>
          </p:cNvSpPr>
          <p:nvPr>
            <p:ph type="title"/>
          </p:nvPr>
        </p:nvSpPr>
        <p:spPr bwMode="auto">
          <a:xfrm>
            <a:off x="628650" y="152400"/>
            <a:ext cx="78867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smtClean="0">
                <a:solidFill>
                  <a:srgbClr val="0000FF"/>
                </a:solidFill>
              </a:rPr>
              <a:t>Kedvenc játék: intelligens gyurma </a:t>
            </a:r>
            <a:endParaRPr lang="hu-HU" altLang="hu-HU" smtClean="0"/>
          </a:p>
        </p:txBody>
      </p:sp>
      <p:sp>
        <p:nvSpPr>
          <p:cNvPr id="7171" name="Élőláb helye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7172" name="Tartalom helye 7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017588"/>
            <a:ext cx="3867150" cy="1181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Szövegdoboz 8"/>
          <p:cNvSpPr txBox="1">
            <a:spLocks noChangeArrowheads="1"/>
          </p:cNvSpPr>
          <p:nvPr/>
        </p:nvSpPr>
        <p:spPr bwMode="auto">
          <a:xfrm>
            <a:off x="533400" y="2514600"/>
            <a:ext cx="83058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u="sng">
                <a:solidFill>
                  <a:srgbClr val="FF0000"/>
                </a:solidFill>
                <a:latin typeface="Lucida Handwriting" panose="03010101010101010101" pitchFamily="66" charset="0"/>
              </a:rPr>
              <a:t>Lassan deformálva: szuperképlékenység</a:t>
            </a:r>
          </a:p>
        </p:txBody>
      </p:sp>
      <p:pic>
        <p:nvPicPr>
          <p:cNvPr id="7174" name="Kép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140075"/>
            <a:ext cx="7391400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title"/>
          </p:nvPr>
        </p:nvSpPr>
        <p:spPr bwMode="auto">
          <a:xfrm>
            <a:off x="628650" y="228600"/>
            <a:ext cx="78867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smtClean="0">
                <a:solidFill>
                  <a:srgbClr val="0000FF"/>
                </a:solidFill>
              </a:rPr>
              <a:t>Kedvenc játék: intelligens gyurma </a:t>
            </a:r>
            <a:endParaRPr lang="hu-HU" altLang="hu-HU" smtClean="0"/>
          </a:p>
        </p:txBody>
      </p:sp>
      <p:sp>
        <p:nvSpPr>
          <p:cNvPr id="8195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8196" name="Tartalom hely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016000"/>
            <a:ext cx="38671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Szövegdoboz 4"/>
          <p:cNvSpPr txBox="1">
            <a:spLocks noChangeArrowheads="1"/>
          </p:cNvSpPr>
          <p:nvPr/>
        </p:nvSpPr>
        <p:spPr bwMode="auto">
          <a:xfrm>
            <a:off x="533400" y="2514600"/>
            <a:ext cx="839946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u="sng">
                <a:solidFill>
                  <a:srgbClr val="FF0000"/>
                </a:solidFill>
                <a:latin typeface="Lucida Handwriting" panose="03010101010101010101" pitchFamily="66" charset="0"/>
              </a:rPr>
              <a:t>Gyorsan deformálva: Rideg törés</a:t>
            </a:r>
          </a:p>
        </p:txBody>
      </p:sp>
      <p:pic>
        <p:nvPicPr>
          <p:cNvPr id="8198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3463925"/>
            <a:ext cx="457200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ím 1"/>
          <p:cNvSpPr>
            <a:spLocks noGrp="1"/>
          </p:cNvSpPr>
          <p:nvPr>
            <p:ph type="title"/>
          </p:nvPr>
        </p:nvSpPr>
        <p:spPr bwMode="auto">
          <a:xfrm>
            <a:off x="762000" y="76200"/>
            <a:ext cx="7886700" cy="473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smtClean="0">
                <a:solidFill>
                  <a:srgbClr val="0000FF"/>
                </a:solidFill>
              </a:rPr>
              <a:t>Kedvenc játék: intelligens gyurma </a:t>
            </a:r>
            <a:endParaRPr lang="hu-HU" altLang="hu-HU" smtClean="0"/>
          </a:p>
        </p:txBody>
      </p:sp>
      <p:pic>
        <p:nvPicPr>
          <p:cNvPr id="9219" name="Tartalom hely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715963"/>
            <a:ext cx="38671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Szövegdoboz 4"/>
          <p:cNvSpPr txBox="1">
            <a:spLocks noChangeArrowheads="1"/>
          </p:cNvSpPr>
          <p:nvPr/>
        </p:nvSpPr>
        <p:spPr bwMode="auto">
          <a:xfrm>
            <a:off x="152400" y="2160588"/>
            <a:ext cx="83058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200" u="sng">
                <a:solidFill>
                  <a:srgbClr val="FF0000"/>
                </a:solidFill>
                <a:latin typeface="Lucida Handwriting" panose="03010101010101010101" pitchFamily="66" charset="0"/>
              </a:rPr>
              <a:t>Lassan deformálva: szuperképlékenység</a:t>
            </a:r>
          </a:p>
        </p:txBody>
      </p:sp>
      <p:pic>
        <p:nvPicPr>
          <p:cNvPr id="9221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557463"/>
            <a:ext cx="7391400" cy="231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Szövegdoboz 6"/>
          <p:cNvSpPr txBox="1">
            <a:spLocks noChangeArrowheads="1"/>
          </p:cNvSpPr>
          <p:nvPr/>
        </p:nvSpPr>
        <p:spPr bwMode="auto">
          <a:xfrm>
            <a:off x="228600" y="4979988"/>
            <a:ext cx="8399463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200" u="sng">
                <a:solidFill>
                  <a:srgbClr val="FF0000"/>
                </a:solidFill>
                <a:latin typeface="Lucida Handwriting" panose="03010101010101010101" pitchFamily="66" charset="0"/>
              </a:rPr>
              <a:t>Gyorsan deformálva: Rideg törés</a:t>
            </a:r>
          </a:p>
        </p:txBody>
      </p:sp>
      <p:pic>
        <p:nvPicPr>
          <p:cNvPr id="9223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486400"/>
            <a:ext cx="4572000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Szövegdoboz 1"/>
          <p:cNvSpPr txBox="1">
            <a:spLocks noChangeArrowheads="1"/>
          </p:cNvSpPr>
          <p:nvPr/>
        </p:nvSpPr>
        <p:spPr bwMode="auto">
          <a:xfrm>
            <a:off x="304800" y="762000"/>
            <a:ext cx="36750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i="1" u="sng">
                <a:solidFill>
                  <a:srgbClr val="CC00FF"/>
                </a:solidFill>
              </a:rPr>
              <a:t>Erős sebességfüggő</a:t>
            </a:r>
          </a:p>
          <a:p>
            <a:r>
              <a:rPr lang="hu-HU" altLang="hu-HU" i="1" u="sng">
                <a:solidFill>
                  <a:srgbClr val="CC00FF"/>
                </a:solidFill>
              </a:rPr>
              <a:t>deformáció-folyamat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10243" name="Cím 1"/>
          <p:cNvSpPr>
            <a:spLocks noGrp="1"/>
          </p:cNvSpPr>
          <p:nvPr>
            <p:ph type="title"/>
          </p:nvPr>
        </p:nvSpPr>
        <p:spPr bwMode="auto">
          <a:xfrm>
            <a:off x="762000" y="76200"/>
            <a:ext cx="7886700" cy="473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smtClean="0">
                <a:solidFill>
                  <a:srgbClr val="0000FF"/>
                </a:solidFill>
              </a:rPr>
              <a:t>Kedvenc játék: intelligens gyurma </a:t>
            </a:r>
            <a:endParaRPr lang="hu-HU" altLang="hu-HU" smtClean="0"/>
          </a:p>
        </p:txBody>
      </p:sp>
      <p:sp>
        <p:nvSpPr>
          <p:cNvPr id="10244" name="Szövegdoboz 1"/>
          <p:cNvSpPr txBox="1">
            <a:spLocks noChangeArrowheads="1"/>
          </p:cNvSpPr>
          <p:nvPr/>
        </p:nvSpPr>
        <p:spPr bwMode="auto">
          <a:xfrm>
            <a:off x="304800" y="762000"/>
            <a:ext cx="36750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i="1" u="sng">
                <a:solidFill>
                  <a:srgbClr val="CC00FF"/>
                </a:solidFill>
              </a:rPr>
              <a:t>Erős sebességfüggő</a:t>
            </a:r>
          </a:p>
          <a:p>
            <a:r>
              <a:rPr lang="hu-HU" altLang="hu-HU" i="1" u="sng">
                <a:solidFill>
                  <a:srgbClr val="CC00FF"/>
                </a:solidFill>
              </a:rPr>
              <a:t>deformáció-folyamat </a:t>
            </a:r>
          </a:p>
        </p:txBody>
      </p:sp>
      <p:pic>
        <p:nvPicPr>
          <p:cNvPr id="10245" name="Tartalom hely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788" y="715963"/>
            <a:ext cx="386715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Téglalap 6"/>
          <p:cNvSpPr>
            <a:spLocks noChangeArrowheads="1"/>
          </p:cNvSpPr>
          <p:nvPr/>
        </p:nvSpPr>
        <p:spPr bwMode="auto">
          <a:xfrm>
            <a:off x="1676400" y="2308225"/>
            <a:ext cx="457200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/>
              <a:t>Különleges anyagot, ami:</a:t>
            </a:r>
            <a:br>
              <a:rPr lang="hu-HU" altLang="hu-HU"/>
            </a:br>
            <a:r>
              <a:rPr lang="hu-HU" altLang="hu-HU"/>
              <a:t>- Nyúlik, mint a rágógumi…</a:t>
            </a:r>
            <a:br>
              <a:rPr lang="hu-HU" altLang="hu-HU"/>
            </a:br>
            <a:r>
              <a:rPr lang="hu-HU" altLang="hu-HU"/>
              <a:t>- Pattan, mint a labda…</a:t>
            </a:r>
            <a:br>
              <a:rPr lang="hu-HU" altLang="hu-HU"/>
            </a:br>
            <a:r>
              <a:rPr lang="hu-HU" altLang="hu-HU"/>
              <a:t>- Szakad, mint a papír…</a:t>
            </a:r>
            <a:br>
              <a:rPr lang="hu-HU" altLang="hu-HU"/>
            </a:br>
            <a:r>
              <a:rPr lang="hu-HU" altLang="hu-HU"/>
              <a:t>- Törik, mint a porcelán...</a:t>
            </a:r>
          </a:p>
        </p:txBody>
      </p:sp>
      <p:pic>
        <p:nvPicPr>
          <p:cNvPr id="7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ím 1"/>
          <p:cNvSpPr>
            <a:spLocks noGrp="1"/>
          </p:cNvSpPr>
          <p:nvPr>
            <p:ph type="title"/>
          </p:nvPr>
        </p:nvSpPr>
        <p:spPr bwMode="auto">
          <a:xfrm>
            <a:off x="628650" y="76200"/>
            <a:ext cx="78867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u="sng" smtClean="0">
                <a:solidFill>
                  <a:srgbClr val="FF0000"/>
                </a:solidFill>
              </a:rPr>
              <a:t>Fémes ötvözetek szuperképlékenysége</a:t>
            </a:r>
          </a:p>
        </p:txBody>
      </p:sp>
      <p:sp>
        <p:nvSpPr>
          <p:cNvPr id="11267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11268" name="Szövegdoboz 1"/>
          <p:cNvSpPr txBox="1">
            <a:spLocks noChangeArrowheads="1"/>
          </p:cNvSpPr>
          <p:nvPr/>
        </p:nvSpPr>
        <p:spPr bwMode="auto">
          <a:xfrm>
            <a:off x="381000" y="914400"/>
            <a:ext cx="830580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dirty="0"/>
              <a:t>Szokásos </a:t>
            </a:r>
            <a:r>
              <a:rPr lang="hu-HU" altLang="hu-HU" dirty="0" err="1"/>
              <a:t>polikritályos</a:t>
            </a:r>
            <a:r>
              <a:rPr lang="hu-HU" altLang="hu-HU" dirty="0"/>
              <a:t> anyagok:</a:t>
            </a:r>
          </a:p>
          <a:p>
            <a:endParaRPr lang="hu-HU" altLang="hu-HU" dirty="0"/>
          </a:p>
          <a:p>
            <a:r>
              <a:rPr lang="hu-HU" altLang="hu-HU" dirty="0"/>
              <a:t>      -Durva </a:t>
            </a:r>
            <a:r>
              <a:rPr lang="hu-HU" altLang="hu-HU" dirty="0" err="1"/>
              <a:t>szemmcseszerkezetű</a:t>
            </a:r>
            <a:r>
              <a:rPr lang="hu-HU" altLang="hu-HU" dirty="0"/>
              <a:t>: </a:t>
            </a:r>
          </a:p>
          <a:p>
            <a:r>
              <a:rPr lang="hu-HU" altLang="hu-HU" dirty="0"/>
              <a:t>          átlagos szemcseméret:</a:t>
            </a:r>
          </a:p>
          <a:p>
            <a:r>
              <a:rPr lang="hu-HU" altLang="hu-HU" dirty="0"/>
              <a:t>             50-300 mikrométer</a:t>
            </a:r>
          </a:p>
          <a:p>
            <a:endParaRPr lang="hu-HU" altLang="hu-HU" dirty="0"/>
          </a:p>
          <a:p>
            <a:r>
              <a:rPr lang="hu-HU" altLang="hu-HU" dirty="0"/>
              <a:t>      -Csak kismértékben </a:t>
            </a:r>
          </a:p>
          <a:p>
            <a:r>
              <a:rPr lang="hu-HU" altLang="hu-HU" dirty="0"/>
              <a:t>        alakítható: 5-30%</a:t>
            </a:r>
          </a:p>
          <a:p>
            <a:endParaRPr lang="hu-HU" altLang="hu-HU" dirty="0"/>
          </a:p>
          <a:p>
            <a:endParaRPr lang="hu-HU" altLang="hu-HU" dirty="0"/>
          </a:p>
          <a:p>
            <a:r>
              <a:rPr lang="hu-HU" altLang="hu-HU" dirty="0"/>
              <a:t>					           </a:t>
            </a:r>
            <a:r>
              <a:rPr lang="hu-HU" altLang="hu-HU" sz="1600" dirty="0" smtClean="0"/>
              <a:t>---------- = </a:t>
            </a:r>
            <a:r>
              <a:rPr lang="hu-HU" altLang="hu-HU" sz="1600" dirty="0"/>
              <a:t>100 mikron</a:t>
            </a:r>
          </a:p>
          <a:p>
            <a:r>
              <a:rPr lang="hu-HU" altLang="hu-HU" dirty="0"/>
              <a:t>					        </a:t>
            </a:r>
            <a:r>
              <a:rPr lang="hu-HU" altLang="hu-HU" sz="1800" dirty="0">
                <a:solidFill>
                  <a:schemeClr val="tx1"/>
                </a:solidFill>
              </a:rPr>
              <a:t>Al-5.7Zn-1.9Mg-1.4Cu</a:t>
            </a:r>
          </a:p>
        </p:txBody>
      </p:sp>
      <p:pic>
        <p:nvPicPr>
          <p:cNvPr id="11269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09813"/>
            <a:ext cx="3333750" cy="264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ím 1"/>
          <p:cNvSpPr>
            <a:spLocks noGrp="1"/>
          </p:cNvSpPr>
          <p:nvPr>
            <p:ph type="title"/>
          </p:nvPr>
        </p:nvSpPr>
        <p:spPr bwMode="auto">
          <a:xfrm>
            <a:off x="628650" y="228600"/>
            <a:ext cx="78867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u="sng" smtClean="0">
                <a:solidFill>
                  <a:srgbClr val="FF0000"/>
                </a:solidFill>
              </a:rPr>
              <a:t>Fémes ötvözetek szuperképlékenysége</a:t>
            </a:r>
            <a:endParaRPr lang="hu-HU" altLang="hu-HU" smtClean="0"/>
          </a:p>
        </p:txBody>
      </p:sp>
      <p:sp>
        <p:nvSpPr>
          <p:cNvPr id="12292" name="Szövegdoboz 3"/>
          <p:cNvSpPr txBox="1">
            <a:spLocks noChangeArrowheads="1"/>
          </p:cNvSpPr>
          <p:nvPr/>
        </p:nvSpPr>
        <p:spPr bwMode="auto">
          <a:xfrm>
            <a:off x="152400" y="1143000"/>
            <a:ext cx="89154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i="1" u="sng" dirty="0">
                <a:latin typeface="Elephant" panose="02020904090505020303" pitchFamily="18" charset="0"/>
              </a:rPr>
              <a:t>Finomszemcsés anyagok</a:t>
            </a:r>
            <a:r>
              <a:rPr lang="hu-HU" altLang="hu-HU" dirty="0"/>
              <a:t>:</a:t>
            </a:r>
          </a:p>
          <a:p>
            <a:r>
              <a:rPr lang="hu-HU" altLang="hu-HU" dirty="0"/>
              <a:t>  Átlagos szemcseméret &lt; 10 mikron</a:t>
            </a:r>
          </a:p>
          <a:p>
            <a:r>
              <a:rPr lang="hu-HU" altLang="hu-HU" dirty="0"/>
              <a:t>-Megfelelően magas hőmérsékleten,</a:t>
            </a:r>
          </a:p>
          <a:p>
            <a:r>
              <a:rPr lang="hu-HU" altLang="hu-HU" dirty="0"/>
              <a:t>   megfelelő diffúzió biztosításával</a:t>
            </a:r>
          </a:p>
          <a:p>
            <a:r>
              <a:rPr lang="hu-HU" altLang="hu-HU" dirty="0"/>
              <a:t>-Megfelelő deformációs sebességgel</a:t>
            </a:r>
          </a:p>
          <a:p>
            <a:r>
              <a:rPr lang="hu-HU" altLang="hu-HU" sz="1600" dirty="0"/>
              <a:t>							  </a:t>
            </a:r>
            <a:r>
              <a:rPr lang="hu-HU" altLang="hu-HU" sz="1600" dirty="0" smtClean="0"/>
              <a:t>---------- </a:t>
            </a:r>
            <a:r>
              <a:rPr lang="hu-HU" altLang="hu-HU" sz="1600" dirty="0"/>
              <a:t>= 100 mikron</a:t>
            </a:r>
          </a:p>
          <a:p>
            <a:r>
              <a:rPr lang="hu-HU" altLang="hu-HU" dirty="0"/>
              <a:t>						 </a:t>
            </a:r>
            <a:r>
              <a:rPr lang="hu-HU" altLang="hu-HU" sz="1800" dirty="0">
                <a:solidFill>
                  <a:schemeClr val="tx1"/>
                </a:solidFill>
              </a:rPr>
              <a:t>Al-5.7Zn-1.9Mg-1.4Cu-0.14Zr</a:t>
            </a:r>
          </a:p>
          <a:p>
            <a:r>
              <a:rPr lang="hu-HU" altLang="hu-HU" dirty="0"/>
              <a:t>	</a:t>
            </a:r>
            <a:r>
              <a:rPr lang="hu-HU" altLang="hu-HU" dirty="0">
                <a:solidFill>
                  <a:srgbClr val="FF0000"/>
                </a:solidFill>
              </a:rPr>
              <a:t>Nagy lehet a deformáció, &gt; 50%</a:t>
            </a:r>
          </a:p>
          <a:p>
            <a:r>
              <a:rPr lang="hu-HU" altLang="hu-HU" dirty="0">
                <a:solidFill>
                  <a:srgbClr val="FF0000"/>
                </a:solidFill>
              </a:rPr>
              <a:t>	Szuperképlékenység: &gt; 100%</a:t>
            </a:r>
          </a:p>
        </p:txBody>
      </p:sp>
      <p:pic>
        <p:nvPicPr>
          <p:cNvPr id="12293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847725"/>
            <a:ext cx="28956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4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788" y="4660900"/>
            <a:ext cx="4748212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2971800" y="6397625"/>
            <a:ext cx="4114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1400" dirty="0"/>
              <a:t>        </a:t>
            </a:r>
            <a:r>
              <a:rPr lang="hu-HU" altLang="hu-HU" sz="1400" dirty="0" err="1" smtClean="0"/>
              <a:t>phys.stat.sol</a:t>
            </a:r>
            <a:r>
              <a:rPr lang="hu-HU" altLang="hu-HU" sz="1400" dirty="0" smtClean="0"/>
              <a:t>. (a) 149 (1995) 583-599.</a:t>
            </a:r>
            <a:endParaRPr lang="en-US" alt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ím 1"/>
          <p:cNvSpPr>
            <a:spLocks noGrp="1"/>
          </p:cNvSpPr>
          <p:nvPr>
            <p:ph type="title"/>
          </p:nvPr>
        </p:nvSpPr>
        <p:spPr bwMode="auto">
          <a:xfrm>
            <a:off x="628650" y="152400"/>
            <a:ext cx="78867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u="sng" smtClean="0">
                <a:solidFill>
                  <a:srgbClr val="FF0000"/>
                </a:solidFill>
              </a:rPr>
              <a:t>Fémes ötvözetek szuperképlékenysége</a:t>
            </a:r>
            <a:endParaRPr lang="hu-HU" altLang="hu-HU" smtClean="0"/>
          </a:p>
        </p:txBody>
      </p:sp>
      <p:sp>
        <p:nvSpPr>
          <p:cNvPr id="13315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13316" name="Szövegdoboz 3"/>
          <p:cNvSpPr txBox="1">
            <a:spLocks noChangeArrowheads="1"/>
          </p:cNvSpPr>
          <p:nvPr/>
        </p:nvSpPr>
        <p:spPr bwMode="auto">
          <a:xfrm>
            <a:off x="533400" y="762000"/>
            <a:ext cx="7391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/>
              <a:t>-Szuperképlékenység alapmechanizmusa:</a:t>
            </a:r>
          </a:p>
          <a:p>
            <a:r>
              <a:rPr lang="hu-HU" altLang="hu-HU"/>
              <a:t>           </a:t>
            </a:r>
            <a:r>
              <a:rPr lang="hu-HU" altLang="hu-HU">
                <a:solidFill>
                  <a:srgbClr val="CC00FF"/>
                </a:solidFill>
              </a:rPr>
              <a:t>Szemcsehatár-csúszás</a:t>
            </a:r>
          </a:p>
        </p:txBody>
      </p:sp>
      <p:pic>
        <p:nvPicPr>
          <p:cNvPr id="1331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36713"/>
            <a:ext cx="6564313" cy="2960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597400"/>
            <a:ext cx="2895600" cy="188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9" name="Szövegdoboz 8"/>
          <p:cNvSpPr txBox="1">
            <a:spLocks noChangeArrowheads="1"/>
          </p:cNvSpPr>
          <p:nvPr/>
        </p:nvSpPr>
        <p:spPr bwMode="auto">
          <a:xfrm>
            <a:off x="4953000" y="4972050"/>
            <a:ext cx="4038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 i="1" dirty="0"/>
              <a:t>    </a:t>
            </a:r>
            <a:r>
              <a:rPr lang="hu-HU" altLang="hu-HU" sz="1800" i="1" dirty="0">
                <a:solidFill>
                  <a:srgbClr val="FF0000"/>
                </a:solidFill>
              </a:rPr>
              <a:t>A diffúzió által szabályozott  szemcsehatár-csúszás modellje</a:t>
            </a:r>
          </a:p>
          <a:p>
            <a:r>
              <a:rPr lang="hu-HU" altLang="hu-HU" sz="1600" dirty="0">
                <a:solidFill>
                  <a:schemeClr val="tx1"/>
                </a:solidFill>
              </a:rPr>
              <a:t>M.F. </a:t>
            </a:r>
            <a:r>
              <a:rPr lang="hu-HU" altLang="hu-HU" sz="1600" dirty="0" err="1">
                <a:solidFill>
                  <a:schemeClr val="tx1"/>
                </a:solidFill>
              </a:rPr>
              <a:t>Ashby</a:t>
            </a:r>
            <a:r>
              <a:rPr lang="hu-HU" altLang="hu-HU" sz="1600" dirty="0">
                <a:solidFill>
                  <a:schemeClr val="tx1"/>
                </a:solidFill>
              </a:rPr>
              <a:t>, R. A. </a:t>
            </a:r>
            <a:r>
              <a:rPr lang="hu-HU" altLang="hu-HU" sz="1600" dirty="0" err="1">
                <a:solidFill>
                  <a:schemeClr val="tx1"/>
                </a:solidFill>
              </a:rPr>
              <a:t>Verral</a:t>
            </a:r>
            <a:r>
              <a:rPr lang="hu-HU" altLang="hu-HU" sz="1600" dirty="0">
                <a:solidFill>
                  <a:schemeClr val="tx1"/>
                </a:solidFill>
              </a:rPr>
              <a:t>, </a:t>
            </a:r>
            <a:r>
              <a:rPr lang="hu-HU" altLang="hu-HU" sz="1600" dirty="0" err="1">
                <a:solidFill>
                  <a:schemeClr val="tx1"/>
                </a:solidFill>
              </a:rPr>
              <a:t>Acta</a:t>
            </a:r>
            <a:r>
              <a:rPr lang="hu-HU" altLang="hu-HU" sz="1600" dirty="0">
                <a:solidFill>
                  <a:schemeClr val="tx1"/>
                </a:solidFill>
              </a:rPr>
              <a:t> Metall. 21 (1973) 156.</a:t>
            </a:r>
            <a:r>
              <a:rPr lang="hu-HU" altLang="hu-HU" sz="1800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14339" name="Cím 1"/>
          <p:cNvSpPr>
            <a:spLocks noGrp="1"/>
          </p:cNvSpPr>
          <p:nvPr>
            <p:ph type="title"/>
          </p:nvPr>
        </p:nvSpPr>
        <p:spPr bwMode="auto">
          <a:xfrm>
            <a:off x="628650" y="152400"/>
            <a:ext cx="78867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u="sng" smtClean="0">
                <a:solidFill>
                  <a:srgbClr val="FF0000"/>
                </a:solidFill>
              </a:rPr>
              <a:t>Fémes ötvözetek szuperképlékenysége</a:t>
            </a:r>
            <a:endParaRPr lang="hu-HU" altLang="hu-HU" smtClean="0"/>
          </a:p>
        </p:txBody>
      </p:sp>
      <p:sp>
        <p:nvSpPr>
          <p:cNvPr id="14340" name="Szövegdoboz 3"/>
          <p:cNvSpPr txBox="1">
            <a:spLocks noChangeArrowheads="1"/>
          </p:cNvSpPr>
          <p:nvPr/>
        </p:nvSpPr>
        <p:spPr bwMode="auto">
          <a:xfrm>
            <a:off x="533400" y="762000"/>
            <a:ext cx="7391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/>
              <a:t>-Szuperképlékenység alapmechanizmusa:</a:t>
            </a:r>
          </a:p>
          <a:p>
            <a:r>
              <a:rPr lang="hu-HU" altLang="hu-HU"/>
              <a:t>           </a:t>
            </a:r>
            <a:r>
              <a:rPr lang="hu-HU" altLang="hu-HU">
                <a:solidFill>
                  <a:srgbClr val="CC00FF"/>
                </a:solidFill>
              </a:rPr>
              <a:t>Szemcsehatár-csúszás</a:t>
            </a:r>
          </a:p>
        </p:txBody>
      </p:sp>
      <p:pic>
        <p:nvPicPr>
          <p:cNvPr id="14341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6188"/>
            <a:ext cx="4748213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782763"/>
            <a:ext cx="3249613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Szövegdoboz 7"/>
          <p:cNvSpPr txBox="1">
            <a:spLocks noChangeArrowheads="1"/>
          </p:cNvSpPr>
          <p:nvPr/>
        </p:nvSpPr>
        <p:spPr bwMode="auto">
          <a:xfrm>
            <a:off x="4373563" y="5235575"/>
            <a:ext cx="47704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600" dirty="0">
                <a:solidFill>
                  <a:schemeClr val="tx1"/>
                </a:solidFill>
              </a:rPr>
              <a:t>                                  Töretfelület, </a:t>
            </a:r>
          </a:p>
          <a:p>
            <a:r>
              <a:rPr lang="hu-HU" altLang="hu-HU" sz="1600" dirty="0">
                <a:solidFill>
                  <a:schemeClr val="tx1"/>
                </a:solidFill>
              </a:rPr>
              <a:t>(Pásztázó elektronmikroszkópos felvétel (SEM)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15363" name="Cím 1"/>
          <p:cNvSpPr>
            <a:spLocks noGrp="1"/>
          </p:cNvSpPr>
          <p:nvPr>
            <p:ph type="title"/>
          </p:nvPr>
        </p:nvSpPr>
        <p:spPr bwMode="auto">
          <a:xfrm>
            <a:off x="628650" y="152400"/>
            <a:ext cx="78867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u="sng" smtClean="0">
                <a:solidFill>
                  <a:srgbClr val="FF0000"/>
                </a:solidFill>
              </a:rPr>
              <a:t>Fémes ötvözetek szuperképlékenysége</a:t>
            </a:r>
            <a:endParaRPr lang="hu-HU" altLang="hu-HU" smtClean="0"/>
          </a:p>
        </p:txBody>
      </p:sp>
      <p:sp>
        <p:nvSpPr>
          <p:cNvPr id="15364" name="Szövegdoboz 3"/>
          <p:cNvSpPr txBox="1">
            <a:spLocks noChangeArrowheads="1"/>
          </p:cNvSpPr>
          <p:nvPr/>
        </p:nvSpPr>
        <p:spPr bwMode="auto">
          <a:xfrm>
            <a:off x="533400" y="762000"/>
            <a:ext cx="7391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/>
              <a:t>-Szuperképlékenység alapmechanizmusa:</a:t>
            </a:r>
          </a:p>
          <a:p>
            <a:r>
              <a:rPr lang="hu-HU" altLang="hu-HU"/>
              <a:t>           </a:t>
            </a:r>
            <a:r>
              <a:rPr lang="hu-HU" altLang="hu-HU">
                <a:solidFill>
                  <a:srgbClr val="CC00FF"/>
                </a:solidFill>
              </a:rPr>
              <a:t>Szemcsehatár-csúszás</a:t>
            </a:r>
          </a:p>
        </p:txBody>
      </p:sp>
      <p:pic>
        <p:nvPicPr>
          <p:cNvPr id="15365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2514600"/>
            <a:ext cx="2395538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2493963"/>
            <a:ext cx="2198687" cy="201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Kép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2487613"/>
            <a:ext cx="21907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8" name="Szövegdoboz 8"/>
          <p:cNvSpPr txBox="1">
            <a:spLocks noChangeArrowheads="1"/>
          </p:cNvSpPr>
          <p:nvPr/>
        </p:nvSpPr>
        <p:spPr bwMode="auto">
          <a:xfrm>
            <a:off x="228600" y="1828800"/>
            <a:ext cx="8610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i="1" u="sng">
                <a:solidFill>
                  <a:srgbClr val="0000FF"/>
                </a:solidFill>
              </a:rPr>
              <a:t>Kísérleti vizsgálat</a:t>
            </a:r>
            <a:r>
              <a:rPr lang="hu-HU" altLang="hu-HU"/>
              <a:t>: </a:t>
            </a:r>
            <a:r>
              <a:rPr lang="hu-HU" altLang="hu-HU">
                <a:solidFill>
                  <a:srgbClr val="FF0000"/>
                </a:solidFill>
              </a:rPr>
              <a:t>mikro-oszlopok összenyomása </a:t>
            </a:r>
          </a:p>
        </p:txBody>
      </p:sp>
      <p:sp>
        <p:nvSpPr>
          <p:cNvPr id="15369" name="Szövegdoboz 9"/>
          <p:cNvSpPr txBox="1">
            <a:spLocks noChangeArrowheads="1"/>
          </p:cNvSpPr>
          <p:nvPr/>
        </p:nvSpPr>
        <p:spPr bwMode="auto">
          <a:xfrm>
            <a:off x="1371600" y="5486400"/>
            <a:ext cx="396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600" dirty="0">
                <a:solidFill>
                  <a:schemeClr val="tx1"/>
                </a:solidFill>
              </a:rPr>
              <a:t>MRS </a:t>
            </a:r>
            <a:r>
              <a:rPr lang="hu-HU" altLang="hu-HU" sz="1600" dirty="0" err="1">
                <a:solidFill>
                  <a:schemeClr val="tx1"/>
                </a:solidFill>
              </a:rPr>
              <a:t>Communications</a:t>
            </a:r>
            <a:r>
              <a:rPr lang="hu-HU" altLang="hu-HU" sz="1600" dirty="0">
                <a:solidFill>
                  <a:schemeClr val="tx1"/>
                </a:solidFill>
              </a:rPr>
              <a:t> 2 (2012) 75-78.,</a:t>
            </a:r>
          </a:p>
          <a:p>
            <a:r>
              <a:rPr lang="hu-HU" altLang="hu-HU" sz="1600" dirty="0">
                <a:solidFill>
                  <a:schemeClr val="tx1"/>
                </a:solidFill>
              </a:rPr>
              <a:t> </a:t>
            </a:r>
            <a:r>
              <a:rPr lang="hu-HU" altLang="hu-HU" sz="1600" dirty="0" err="1">
                <a:solidFill>
                  <a:schemeClr val="tx1"/>
                </a:solidFill>
              </a:rPr>
              <a:t>Adv</a:t>
            </a:r>
            <a:r>
              <a:rPr lang="hu-HU" altLang="hu-HU" sz="1600" dirty="0">
                <a:solidFill>
                  <a:schemeClr val="tx1"/>
                </a:solidFill>
              </a:rPr>
              <a:t>. </a:t>
            </a:r>
            <a:r>
              <a:rPr lang="hu-HU" altLang="hu-HU" sz="1600" dirty="0" err="1">
                <a:solidFill>
                  <a:schemeClr val="tx1"/>
                </a:solidFill>
              </a:rPr>
              <a:t>Eng</a:t>
            </a:r>
            <a:r>
              <a:rPr lang="hu-HU" altLang="hu-HU" sz="1600" dirty="0">
                <a:solidFill>
                  <a:schemeClr val="tx1"/>
                </a:solidFill>
              </a:rPr>
              <a:t>. Mater. 16 (2014) 1000-1007. </a:t>
            </a:r>
          </a:p>
        </p:txBody>
      </p:sp>
      <p:sp>
        <p:nvSpPr>
          <p:cNvPr id="15370" name="Szövegdoboz 10"/>
          <p:cNvSpPr txBox="1">
            <a:spLocks noChangeArrowheads="1"/>
          </p:cNvSpPr>
          <p:nvPr/>
        </p:nvSpPr>
        <p:spPr bwMode="auto">
          <a:xfrm>
            <a:off x="6019800" y="4572000"/>
            <a:ext cx="2590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>
                <a:solidFill>
                  <a:schemeClr val="tx1"/>
                </a:solidFill>
              </a:rPr>
              <a:t>3 </a:t>
            </a:r>
            <a:r>
              <a:rPr lang="hu-HU" altLang="hu-HU" sz="280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hu-HU" altLang="hu-HU" sz="2400">
                <a:solidFill>
                  <a:schemeClr val="tx1"/>
                </a:solidFill>
                <a:cs typeface="Arial" panose="020B0604020202020204" pitchFamily="34" charset="0"/>
              </a:rPr>
              <a:t>m</a:t>
            </a:r>
            <a:r>
              <a:rPr lang="hu-HU" altLang="hu-HU" sz="2400">
                <a:solidFill>
                  <a:schemeClr val="tx1"/>
                </a:solidFill>
              </a:rPr>
              <a:t> átmérőjű, </a:t>
            </a:r>
          </a:p>
          <a:p>
            <a:r>
              <a:rPr lang="hu-HU" altLang="hu-HU" sz="2400">
                <a:solidFill>
                  <a:schemeClr val="tx1"/>
                </a:solidFill>
              </a:rPr>
              <a:t> 10 </a:t>
            </a:r>
            <a:r>
              <a:rPr lang="hu-HU" altLang="hu-HU" sz="280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hu-HU" altLang="hu-HU" sz="2400">
                <a:solidFill>
                  <a:schemeClr val="tx1"/>
                </a:solidFill>
              </a:rPr>
              <a:t>m magas </a:t>
            </a:r>
          </a:p>
        </p:txBody>
      </p:sp>
      <p:pic>
        <p:nvPicPr>
          <p:cNvPr id="11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16387" name="Cím 1"/>
          <p:cNvSpPr>
            <a:spLocks noGrp="1"/>
          </p:cNvSpPr>
          <p:nvPr>
            <p:ph type="title"/>
          </p:nvPr>
        </p:nvSpPr>
        <p:spPr bwMode="auto">
          <a:xfrm>
            <a:off x="628650" y="152400"/>
            <a:ext cx="7886700" cy="549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u="sng" dirty="0" smtClean="0">
                <a:solidFill>
                  <a:srgbClr val="FF0000"/>
                </a:solidFill>
              </a:rPr>
              <a:t>Fémes </a:t>
            </a:r>
            <a:r>
              <a:rPr lang="hu-HU" altLang="hu-HU" u="sng" dirty="0" err="1" smtClean="0">
                <a:solidFill>
                  <a:srgbClr val="FF0000"/>
                </a:solidFill>
              </a:rPr>
              <a:t>ötvözetek</a:t>
            </a:r>
            <a:r>
              <a:rPr lang="hu-HU" altLang="hu-HU" u="sng" dirty="0" smtClean="0">
                <a:solidFill>
                  <a:srgbClr val="FF0000"/>
                </a:solidFill>
              </a:rPr>
              <a:t> szuperképlékenysége</a:t>
            </a:r>
            <a:endParaRPr lang="hu-HU" altLang="hu-HU" dirty="0" smtClean="0"/>
          </a:p>
        </p:txBody>
      </p:sp>
      <p:sp>
        <p:nvSpPr>
          <p:cNvPr id="16388" name="Szövegdoboz 3"/>
          <p:cNvSpPr txBox="1">
            <a:spLocks noChangeArrowheads="1"/>
          </p:cNvSpPr>
          <p:nvPr/>
        </p:nvSpPr>
        <p:spPr bwMode="auto">
          <a:xfrm>
            <a:off x="533400" y="762000"/>
            <a:ext cx="7391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/>
              <a:t>-Szuperképlékenység alapmechanizmusa:</a:t>
            </a:r>
          </a:p>
          <a:p>
            <a:r>
              <a:rPr lang="hu-HU" altLang="hu-HU"/>
              <a:t>           </a:t>
            </a:r>
            <a:r>
              <a:rPr lang="hu-HU" altLang="hu-HU">
                <a:solidFill>
                  <a:srgbClr val="CC00FF"/>
                </a:solidFill>
              </a:rPr>
              <a:t>Szemcsehatár-csúszás</a:t>
            </a:r>
          </a:p>
        </p:txBody>
      </p:sp>
      <p:sp>
        <p:nvSpPr>
          <p:cNvPr id="16389" name="Szövegdoboz 5"/>
          <p:cNvSpPr txBox="1">
            <a:spLocks noChangeArrowheads="1"/>
          </p:cNvSpPr>
          <p:nvPr/>
        </p:nvSpPr>
        <p:spPr bwMode="auto">
          <a:xfrm>
            <a:off x="228600" y="1828800"/>
            <a:ext cx="8610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i="1" u="sng">
                <a:solidFill>
                  <a:srgbClr val="0000FF"/>
                </a:solidFill>
              </a:rPr>
              <a:t>Kísérleti vizsgálat</a:t>
            </a:r>
            <a:r>
              <a:rPr lang="hu-HU" altLang="hu-HU"/>
              <a:t>: </a:t>
            </a:r>
            <a:r>
              <a:rPr lang="hu-HU" altLang="hu-HU">
                <a:solidFill>
                  <a:srgbClr val="FF0000"/>
                </a:solidFill>
              </a:rPr>
              <a:t>mikro-oszlopok összenyomása </a:t>
            </a:r>
          </a:p>
        </p:txBody>
      </p:sp>
      <p:pic>
        <p:nvPicPr>
          <p:cNvPr id="16390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0288" y="2487613"/>
            <a:ext cx="2190750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1" name="Szövegdoboz 7"/>
          <p:cNvSpPr txBox="1">
            <a:spLocks noChangeArrowheads="1"/>
          </p:cNvSpPr>
          <p:nvPr/>
        </p:nvSpPr>
        <p:spPr bwMode="auto">
          <a:xfrm>
            <a:off x="6019800" y="4572000"/>
            <a:ext cx="2590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 dirty="0">
                <a:solidFill>
                  <a:schemeClr val="tx1"/>
                </a:solidFill>
              </a:rPr>
              <a:t>3 </a:t>
            </a:r>
            <a:r>
              <a:rPr lang="hu-HU" altLang="hu-HU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hu-HU" altLang="hu-HU" sz="2400" dirty="0" smtClean="0">
                <a:solidFill>
                  <a:schemeClr val="tx1"/>
                </a:solidFill>
              </a:rPr>
              <a:t>m </a:t>
            </a:r>
            <a:r>
              <a:rPr lang="hu-HU" altLang="hu-HU" sz="2400" dirty="0">
                <a:solidFill>
                  <a:schemeClr val="tx1"/>
                </a:solidFill>
              </a:rPr>
              <a:t>átmérőjű, </a:t>
            </a:r>
          </a:p>
          <a:p>
            <a:r>
              <a:rPr lang="hu-HU" altLang="hu-HU" sz="2400" dirty="0">
                <a:solidFill>
                  <a:schemeClr val="tx1"/>
                </a:solidFill>
              </a:rPr>
              <a:t> 10 </a:t>
            </a:r>
            <a:r>
              <a:rPr lang="hu-HU" altLang="hu-HU" sz="2800" dirty="0" smtClean="0">
                <a:solidFill>
                  <a:schemeClr val="tx1"/>
                </a:solidFill>
                <a:latin typeface="Symbol" panose="05050102010706020507" pitchFamily="18" charset="2"/>
              </a:rPr>
              <a:t>m</a:t>
            </a:r>
            <a:r>
              <a:rPr lang="hu-HU" altLang="hu-HU" sz="2400" dirty="0" smtClean="0">
                <a:solidFill>
                  <a:schemeClr val="tx1"/>
                </a:solidFill>
              </a:rPr>
              <a:t>m </a:t>
            </a:r>
            <a:r>
              <a:rPr lang="hu-HU" altLang="hu-HU" sz="2400" dirty="0">
                <a:solidFill>
                  <a:schemeClr val="tx1"/>
                </a:solidFill>
              </a:rPr>
              <a:t>magas </a:t>
            </a:r>
          </a:p>
        </p:txBody>
      </p:sp>
      <p:sp>
        <p:nvSpPr>
          <p:cNvPr id="16392" name="Szövegdoboz 8"/>
          <p:cNvSpPr txBox="1">
            <a:spLocks noChangeArrowheads="1"/>
          </p:cNvSpPr>
          <p:nvPr/>
        </p:nvSpPr>
        <p:spPr bwMode="auto">
          <a:xfrm>
            <a:off x="1371600" y="5486400"/>
            <a:ext cx="39624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600">
                <a:solidFill>
                  <a:schemeClr val="tx1"/>
                </a:solidFill>
              </a:rPr>
              <a:t>MRS Communications 2 (2012) 75-78.,</a:t>
            </a:r>
          </a:p>
          <a:p>
            <a:r>
              <a:rPr lang="hu-HU" altLang="hu-HU" sz="1600">
                <a:solidFill>
                  <a:schemeClr val="tx1"/>
                </a:solidFill>
              </a:rPr>
              <a:t> Adv. Eng. Mater. 16 (2014) 1000-1007. </a:t>
            </a:r>
          </a:p>
        </p:txBody>
      </p:sp>
      <p:pic>
        <p:nvPicPr>
          <p:cNvPr id="16393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175" y="2468563"/>
            <a:ext cx="4203700" cy="256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ím 1"/>
          <p:cNvSpPr>
            <a:spLocks noGrp="1"/>
          </p:cNvSpPr>
          <p:nvPr>
            <p:ph type="title"/>
          </p:nvPr>
        </p:nvSpPr>
        <p:spPr bwMode="auto">
          <a:xfrm>
            <a:off x="628650" y="152400"/>
            <a:ext cx="78867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hu-HU" altLang="hu-HU" u="sng" smtClean="0">
                <a:solidFill>
                  <a:srgbClr val="FF0000"/>
                </a:solidFill>
              </a:rPr>
              <a:t>Fémes ötvözetek szuperképlékenysége</a:t>
            </a:r>
            <a:endParaRPr lang="hu-HU" altLang="hu-HU" smtClean="0"/>
          </a:p>
        </p:txBody>
      </p:sp>
      <p:sp>
        <p:nvSpPr>
          <p:cNvPr id="17411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17412" name="Szövegdoboz 3"/>
          <p:cNvSpPr txBox="1">
            <a:spLocks noChangeArrowheads="1"/>
          </p:cNvSpPr>
          <p:nvPr/>
        </p:nvSpPr>
        <p:spPr bwMode="auto">
          <a:xfrm>
            <a:off x="533400" y="762000"/>
            <a:ext cx="73914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/>
              <a:t>-Szuperképlékenység alapmechanizmusa:</a:t>
            </a:r>
          </a:p>
          <a:p>
            <a:r>
              <a:rPr lang="hu-HU" altLang="hu-HU"/>
              <a:t>           </a:t>
            </a:r>
            <a:r>
              <a:rPr lang="hu-HU" altLang="hu-HU">
                <a:solidFill>
                  <a:srgbClr val="CC00FF"/>
                </a:solidFill>
              </a:rPr>
              <a:t>Szemcsehatár-csúszás</a:t>
            </a:r>
          </a:p>
        </p:txBody>
      </p:sp>
      <p:pic>
        <p:nvPicPr>
          <p:cNvPr id="17413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905000"/>
            <a:ext cx="3124200" cy="27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3151188" cy="27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Szövegdoboz 11"/>
          <p:cNvSpPr txBox="1">
            <a:spLocks noChangeArrowheads="1"/>
          </p:cNvSpPr>
          <p:nvPr/>
        </p:nvSpPr>
        <p:spPr bwMode="auto">
          <a:xfrm>
            <a:off x="1371600" y="5410200"/>
            <a:ext cx="3962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600">
                <a:solidFill>
                  <a:schemeClr val="tx1"/>
                </a:solidFill>
              </a:rPr>
              <a:t>MRS Communications 2 (2012) 75-78.,</a:t>
            </a:r>
          </a:p>
          <a:p>
            <a:r>
              <a:rPr lang="hu-HU" altLang="hu-HU" sz="1600">
                <a:solidFill>
                  <a:schemeClr val="tx1"/>
                </a:solidFill>
              </a:rPr>
              <a:t> Adv. Eng. Mater. 16 (2014) 1000-1007.</a:t>
            </a:r>
          </a:p>
          <a:p>
            <a:r>
              <a:rPr lang="hu-HU" altLang="hu-HU" sz="1600">
                <a:solidFill>
                  <a:schemeClr val="tx1"/>
                </a:solidFill>
              </a:rPr>
              <a:t>Mater. Lett. 186 (2017) 334- 337. </a:t>
            </a:r>
          </a:p>
        </p:txBody>
      </p:sp>
      <p:sp>
        <p:nvSpPr>
          <p:cNvPr id="17416" name="Szövegdoboz 12"/>
          <p:cNvSpPr txBox="1">
            <a:spLocks noChangeArrowheads="1"/>
          </p:cNvSpPr>
          <p:nvPr/>
        </p:nvSpPr>
        <p:spPr bwMode="auto">
          <a:xfrm>
            <a:off x="1635125" y="4648200"/>
            <a:ext cx="5908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/>
              <a:t>           Összenyomott mikro-oszlop felülete, </a:t>
            </a:r>
          </a:p>
          <a:p>
            <a:r>
              <a:rPr lang="hu-HU" altLang="hu-HU" sz="2000"/>
              <a:t>(Pásztázó elektronmikroszkópos felvétel (SEM)</a:t>
            </a:r>
          </a:p>
        </p:txBody>
      </p:sp>
      <p:pic>
        <p:nvPicPr>
          <p:cNvPr id="9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18435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18436" name="Szövegdoboz 3"/>
          <p:cNvSpPr txBox="1">
            <a:spLocks noChangeArrowheads="1"/>
          </p:cNvSpPr>
          <p:nvPr/>
        </p:nvSpPr>
        <p:spPr bwMode="auto">
          <a:xfrm>
            <a:off x="381000" y="685800"/>
            <a:ext cx="76962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FF0000"/>
                </a:solidFill>
              </a:rPr>
              <a:t>Plasztikus instabilitás</a:t>
            </a:r>
          </a:p>
          <a:p>
            <a:r>
              <a:rPr lang="hu-HU" altLang="hu-HU"/>
              <a:t>	</a:t>
            </a:r>
            <a:r>
              <a:rPr lang="hu-HU" altLang="hu-HU" sz="2400">
                <a:solidFill>
                  <a:schemeClr val="tx1"/>
                </a:solidFill>
              </a:rPr>
              <a:t>-Ötvözetekben</a:t>
            </a:r>
          </a:p>
          <a:p>
            <a:r>
              <a:rPr lang="hu-HU" altLang="hu-HU" sz="2400">
                <a:solidFill>
                  <a:schemeClr val="tx1"/>
                </a:solidFill>
              </a:rPr>
              <a:t>	-Alapjelenség anyagfizikában</a:t>
            </a:r>
          </a:p>
          <a:p>
            <a:r>
              <a:rPr lang="hu-HU" altLang="hu-HU" sz="2400">
                <a:solidFill>
                  <a:schemeClr val="tx1"/>
                </a:solidFill>
              </a:rPr>
              <a:t>	-Ötvöző atomok diffúziója kristályrácsban</a:t>
            </a:r>
          </a:p>
        </p:txBody>
      </p:sp>
      <p:pic>
        <p:nvPicPr>
          <p:cNvPr id="18437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54250"/>
            <a:ext cx="5410200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Szövegdoboz 5"/>
          <p:cNvSpPr txBox="1">
            <a:spLocks noChangeArrowheads="1"/>
          </p:cNvSpPr>
          <p:nvPr/>
        </p:nvSpPr>
        <p:spPr bwMode="auto">
          <a:xfrm>
            <a:off x="2057400" y="2590800"/>
            <a:ext cx="1770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 i="1" u="sng"/>
              <a:t>Feszültség:</a:t>
            </a:r>
          </a:p>
        </p:txBody>
      </p:sp>
      <p:sp>
        <p:nvSpPr>
          <p:cNvPr id="18439" name="Szövegdoboz 6"/>
          <p:cNvSpPr txBox="1">
            <a:spLocks noChangeArrowheads="1"/>
          </p:cNvSpPr>
          <p:nvPr/>
        </p:nvSpPr>
        <p:spPr bwMode="auto">
          <a:xfrm>
            <a:off x="2133600" y="4156075"/>
            <a:ext cx="1828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 i="1" u="sng"/>
              <a:t>Deformáció:</a:t>
            </a:r>
          </a:p>
        </p:txBody>
      </p:sp>
      <p:sp>
        <p:nvSpPr>
          <p:cNvPr id="8" name="Téglalap 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90800" y="3104832"/>
            <a:ext cx="1056443" cy="781368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9" name="Téglalap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62200" y="4647438"/>
            <a:ext cx="1743234" cy="92217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pic>
        <p:nvPicPr>
          <p:cNvPr id="18442" name="Kép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3" y="2357438"/>
            <a:ext cx="1036637" cy="305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Kép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76200"/>
            <a:ext cx="8058150" cy="549275"/>
          </a:xfrm>
        </p:spPr>
        <p:txBody>
          <a:bodyPr/>
          <a:lstStyle/>
          <a:p>
            <a:pPr algn="ctr"/>
            <a:r>
              <a:rPr lang="hu-HU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Képlékeny deformáció „közvetítője”: </a:t>
            </a:r>
            <a:r>
              <a:rPr lang="hu-HU" dirty="0" smtClean="0">
                <a:solidFill>
                  <a:srgbClr val="FF0000"/>
                </a:solidFill>
              </a:rPr>
              <a:t>diszlokáció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smtClean="0"/>
              <a:t>Anyagfizikai Tanszék</a:t>
            </a:r>
          </a:p>
          <a:p>
            <a:pPr>
              <a:defRPr/>
            </a:pPr>
            <a:r>
              <a:rPr lang="hu-HU" altLang="hu-HU" smtClean="0"/>
              <a:t>Eötvös Loránd Tudományegyetem</a:t>
            </a:r>
            <a:endParaRPr lang="en-US" altLang="hu-HU"/>
          </a:p>
        </p:txBody>
      </p:sp>
      <p:pic>
        <p:nvPicPr>
          <p:cNvPr id="1026" name="Picture 2" descr="5_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10317"/>
            <a:ext cx="4038600" cy="3711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https://upload.wikimedia.org/wikipedia/commons/thumb/e/e9/Dislocation_edge_d2.jpg/220px-Dislocation_edge_d2.jpg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658" y="1905000"/>
            <a:ext cx="426891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09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láb helye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smtClean="0"/>
              <a:t>Anyagfizikai Tanszék</a:t>
            </a:r>
          </a:p>
          <a:p>
            <a:pPr>
              <a:defRPr/>
            </a:pPr>
            <a:r>
              <a:rPr lang="hu-HU" altLang="hu-HU" smtClean="0"/>
              <a:t>Eötvös Loránd Tudományegyetem</a:t>
            </a:r>
            <a:endParaRPr lang="en-US" altLang="hu-HU"/>
          </a:p>
        </p:txBody>
      </p:sp>
      <p:pic>
        <p:nvPicPr>
          <p:cNvPr id="3" name="m_RACS_5-2.AVI-v2pc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76400" y="990600"/>
            <a:ext cx="6096000" cy="4572000"/>
          </a:xfrm>
          <a:prstGeom prst="rect">
            <a:avLst/>
          </a:prstGeom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609600" y="76200"/>
            <a:ext cx="8077200" cy="5492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Képlékeny deformáció „közvetítője”: </a:t>
            </a:r>
            <a:r>
              <a:rPr lang="hu-HU" dirty="0" smtClean="0">
                <a:solidFill>
                  <a:srgbClr val="FF0000"/>
                </a:solidFill>
              </a:rPr>
              <a:t>diszlokáció</a:t>
            </a:r>
          </a:p>
          <a:p>
            <a:pPr algn="ctr"/>
            <a:r>
              <a:rPr lang="hu-HU" dirty="0">
                <a:solidFill>
                  <a:srgbClr val="FF0000"/>
                </a:solidFill>
              </a:rPr>
              <a:t>d</a:t>
            </a:r>
            <a:r>
              <a:rPr lang="hu-HU" dirty="0" smtClean="0">
                <a:solidFill>
                  <a:srgbClr val="FF0000"/>
                </a:solidFill>
              </a:rPr>
              <a:t>iszlokáció-mozgás</a:t>
            </a:r>
            <a:endParaRPr lang="hu-HU" dirty="0">
              <a:solidFill>
                <a:srgbClr val="FF0000"/>
              </a:solidFill>
            </a:endParaRPr>
          </a:p>
        </p:txBody>
      </p:sp>
      <p:pic>
        <p:nvPicPr>
          <p:cNvPr id="5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62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19459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19460" name="Szövegdoboz 3"/>
          <p:cNvSpPr txBox="1">
            <a:spLocks noChangeArrowheads="1"/>
          </p:cNvSpPr>
          <p:nvPr/>
        </p:nvSpPr>
        <p:spPr bwMode="auto">
          <a:xfrm>
            <a:off x="381000" y="685800"/>
            <a:ext cx="76962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FF0000"/>
                </a:solidFill>
              </a:rPr>
              <a:t>Plasztikus instabilitás</a:t>
            </a:r>
          </a:p>
          <a:p>
            <a:r>
              <a:rPr lang="hu-HU" altLang="hu-HU"/>
              <a:t>	</a:t>
            </a:r>
            <a:r>
              <a:rPr lang="hu-HU" altLang="hu-HU" sz="2400">
                <a:solidFill>
                  <a:schemeClr val="tx1"/>
                </a:solidFill>
              </a:rPr>
              <a:t>-Ötvözetekben</a:t>
            </a:r>
          </a:p>
          <a:p>
            <a:r>
              <a:rPr lang="hu-HU" altLang="hu-HU" sz="2400">
                <a:solidFill>
                  <a:schemeClr val="tx1"/>
                </a:solidFill>
              </a:rPr>
              <a:t>	-Alapjelenség anyagfizikában</a:t>
            </a:r>
          </a:p>
          <a:p>
            <a:r>
              <a:rPr lang="hu-HU" altLang="hu-HU" sz="2400">
                <a:solidFill>
                  <a:schemeClr val="tx1"/>
                </a:solidFill>
              </a:rPr>
              <a:t>	-Ötvöző atomok diffúziója kristályrácsban</a:t>
            </a:r>
          </a:p>
        </p:txBody>
      </p:sp>
      <p:pic>
        <p:nvPicPr>
          <p:cNvPr id="19461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2266950"/>
            <a:ext cx="5526087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Szövegdoboz 5"/>
          <p:cNvSpPr txBox="1">
            <a:spLocks noChangeArrowheads="1"/>
          </p:cNvSpPr>
          <p:nvPr/>
        </p:nvSpPr>
        <p:spPr bwMode="auto">
          <a:xfrm>
            <a:off x="152400" y="3584575"/>
            <a:ext cx="3160713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>
                <a:solidFill>
                  <a:srgbClr val="CC00FF"/>
                </a:solidFill>
                <a:latin typeface="Comic Sans MS" panose="030F0702030302020204" pitchFamily="66" charset="0"/>
              </a:rPr>
              <a:t>Ötvöző atomok szilárdságnövelő hatása</a:t>
            </a:r>
          </a:p>
        </p:txBody>
      </p:sp>
      <p:pic>
        <p:nvPicPr>
          <p:cNvPr id="7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0483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pic>
        <p:nvPicPr>
          <p:cNvPr id="20484" name="Picture 3" descr="1385380794_7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814387"/>
            <a:ext cx="5513388" cy="44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2895600" y="5402262"/>
            <a:ext cx="6096000" cy="769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000" dirty="0" err="1">
                <a:solidFill>
                  <a:srgbClr val="CC00FF"/>
                </a:solidFill>
              </a:rPr>
              <a:t>Portevin</a:t>
            </a:r>
            <a:r>
              <a:rPr lang="hu-HU" altLang="hu-HU" sz="2000" dirty="0">
                <a:solidFill>
                  <a:srgbClr val="CC00FF"/>
                </a:solidFill>
              </a:rPr>
              <a:t> – Le </a:t>
            </a:r>
            <a:r>
              <a:rPr lang="hu-HU" altLang="hu-HU" sz="2000" dirty="0" err="1">
                <a:solidFill>
                  <a:srgbClr val="CC00FF"/>
                </a:solidFill>
              </a:rPr>
              <a:t>Châtelier</a:t>
            </a:r>
            <a:r>
              <a:rPr lang="hu-HU" altLang="hu-HU" sz="2000" dirty="0">
                <a:solidFill>
                  <a:srgbClr val="CC00FF"/>
                </a:solidFill>
              </a:rPr>
              <a:t> </a:t>
            </a:r>
            <a:r>
              <a:rPr lang="hu-HU" altLang="hu-HU" dirty="0">
                <a:solidFill>
                  <a:srgbClr val="CC00FF"/>
                </a:solidFill>
              </a:rPr>
              <a:t>– </a:t>
            </a:r>
            <a:r>
              <a:rPr lang="hu-HU" altLang="hu-HU" sz="2000" dirty="0">
                <a:solidFill>
                  <a:srgbClr val="CC00FF"/>
                </a:solidFill>
              </a:rPr>
              <a:t>effektus (1923)</a:t>
            </a:r>
          </a:p>
          <a:p>
            <a:pPr algn="ctr">
              <a:spcBef>
                <a:spcPct val="50000"/>
              </a:spcBef>
            </a:pPr>
            <a:r>
              <a:rPr lang="hu-HU" altLang="hu-HU" sz="1200" dirty="0">
                <a:solidFill>
                  <a:schemeClr val="tx1"/>
                </a:solidFill>
              </a:rPr>
              <a:t>A. </a:t>
            </a:r>
            <a:r>
              <a:rPr lang="hu-HU" altLang="hu-HU" sz="1200" dirty="0" err="1">
                <a:solidFill>
                  <a:schemeClr val="tx1"/>
                </a:solidFill>
              </a:rPr>
              <a:t>Portevin</a:t>
            </a:r>
            <a:r>
              <a:rPr lang="hu-HU" altLang="hu-HU" sz="1200" dirty="0">
                <a:solidFill>
                  <a:schemeClr val="tx1"/>
                </a:solidFill>
              </a:rPr>
              <a:t> and F. Le </a:t>
            </a:r>
            <a:r>
              <a:rPr lang="hu-HU" altLang="hu-HU" sz="1200" dirty="0" err="1">
                <a:solidFill>
                  <a:schemeClr val="tx1"/>
                </a:solidFill>
              </a:rPr>
              <a:t>Chatelier</a:t>
            </a:r>
            <a:r>
              <a:rPr lang="hu-HU" altLang="hu-HU" sz="1200" dirty="0">
                <a:solidFill>
                  <a:schemeClr val="tx1"/>
                </a:solidFill>
              </a:rPr>
              <a:t>, </a:t>
            </a:r>
            <a:r>
              <a:rPr lang="hu-HU" altLang="hu-HU" sz="1200" dirty="0" err="1">
                <a:solidFill>
                  <a:schemeClr val="tx1"/>
                </a:solidFill>
              </a:rPr>
              <a:t>Compt</a:t>
            </a:r>
            <a:r>
              <a:rPr lang="hu-HU" altLang="hu-HU" sz="1200" dirty="0">
                <a:solidFill>
                  <a:schemeClr val="tx1"/>
                </a:solidFill>
              </a:rPr>
              <a:t>. Rend. </a:t>
            </a:r>
            <a:r>
              <a:rPr lang="hu-HU" altLang="hu-HU" sz="1200" dirty="0" err="1">
                <a:solidFill>
                  <a:schemeClr val="tx1"/>
                </a:solidFill>
              </a:rPr>
              <a:t>Acad</a:t>
            </a:r>
            <a:r>
              <a:rPr lang="hu-HU" altLang="hu-HU" sz="1200" dirty="0">
                <a:solidFill>
                  <a:schemeClr val="tx1"/>
                </a:solidFill>
              </a:rPr>
              <a:t>. </a:t>
            </a:r>
            <a:r>
              <a:rPr lang="hu-HU" altLang="hu-HU" sz="1200" dirty="0" err="1">
                <a:solidFill>
                  <a:schemeClr val="tx1"/>
                </a:solidFill>
              </a:rPr>
              <a:t>Sci</a:t>
            </a:r>
            <a:r>
              <a:rPr lang="hu-HU" altLang="hu-HU" sz="1200" dirty="0">
                <a:solidFill>
                  <a:schemeClr val="tx1"/>
                </a:solidFill>
              </a:rPr>
              <a:t>. Paris 176 (1923) 507.</a:t>
            </a:r>
            <a:endParaRPr lang="en-US" altLang="hu-HU" sz="1200" dirty="0">
              <a:solidFill>
                <a:schemeClr val="tx1"/>
              </a:solidFill>
            </a:endParaRPr>
          </a:p>
        </p:txBody>
      </p:sp>
      <p:sp>
        <p:nvSpPr>
          <p:cNvPr id="20486" name="Szövegdoboz 6"/>
          <p:cNvSpPr txBox="1">
            <a:spLocks noChangeArrowheads="1"/>
          </p:cNvSpPr>
          <p:nvPr/>
        </p:nvSpPr>
        <p:spPr bwMode="auto">
          <a:xfrm>
            <a:off x="381000" y="685800"/>
            <a:ext cx="28956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FF0000"/>
                </a:solidFill>
              </a:rPr>
              <a:t>Plasztikus</a:t>
            </a:r>
          </a:p>
          <a:p>
            <a:r>
              <a:rPr lang="hu-HU" altLang="hu-HU">
                <a:solidFill>
                  <a:srgbClr val="FF0000"/>
                </a:solidFill>
              </a:rPr>
              <a:t>Instabilitás</a:t>
            </a:r>
          </a:p>
          <a:p>
            <a:r>
              <a:rPr lang="hu-HU" altLang="hu-HU">
                <a:solidFill>
                  <a:srgbClr val="FF0000"/>
                </a:solidFill>
              </a:rPr>
              <a:t>Al ötvözetek</a:t>
            </a:r>
          </a:p>
          <a:p>
            <a:r>
              <a:rPr lang="hu-HU" altLang="hu-HU">
                <a:solidFill>
                  <a:srgbClr val="FF0000"/>
                </a:solidFill>
              </a:rPr>
              <a:t>deformációjában</a:t>
            </a:r>
          </a:p>
        </p:txBody>
      </p:sp>
      <p:sp>
        <p:nvSpPr>
          <p:cNvPr id="20487" name="Téglalap 7"/>
          <p:cNvSpPr>
            <a:spLocks noChangeArrowheads="1"/>
          </p:cNvSpPr>
          <p:nvPr/>
        </p:nvSpPr>
        <p:spPr bwMode="auto">
          <a:xfrm>
            <a:off x="381000" y="2667000"/>
            <a:ext cx="2819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 i="1">
                <a:ea typeface="Times New Roman" panose="02020603050405020304" pitchFamily="18" charset="0"/>
                <a:cs typeface="Arial" panose="020B0604020202020204" pitchFamily="34" charset="0"/>
              </a:rPr>
              <a:t>Állandó sebességgel </a:t>
            </a:r>
          </a:p>
          <a:p>
            <a:r>
              <a:rPr lang="hu-HU" altLang="hu-HU" sz="2000" i="1">
                <a:ea typeface="Times New Roman" panose="02020603050405020304" pitchFamily="18" charset="0"/>
                <a:cs typeface="Arial" panose="020B0604020202020204" pitchFamily="34" charset="0"/>
              </a:rPr>
              <a:t>       deformálva</a:t>
            </a:r>
          </a:p>
        </p:txBody>
      </p:sp>
      <p:sp>
        <p:nvSpPr>
          <p:cNvPr id="20488" name="Lefelé nyíl 8"/>
          <p:cNvSpPr>
            <a:spLocks noChangeArrowheads="1"/>
          </p:cNvSpPr>
          <p:nvPr/>
        </p:nvSpPr>
        <p:spPr bwMode="auto">
          <a:xfrm>
            <a:off x="1676400" y="3429000"/>
            <a:ext cx="1524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  <p:sp>
        <p:nvSpPr>
          <p:cNvPr id="10" name="Téglalap 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6332" y="3757136"/>
            <a:ext cx="3518079" cy="661207"/>
          </a:xfrm>
          <a:prstGeom prst="rect">
            <a:avLst/>
          </a:prstGeom>
          <a:blipFill>
            <a:blip r:embed="rId3"/>
            <a:stretch>
              <a:fillRect l="-2600" b="-24771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pic>
        <p:nvPicPr>
          <p:cNvPr id="11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zövegdoboz 6"/>
          <p:cNvSpPr txBox="1">
            <a:spLocks noChangeArrowheads="1"/>
          </p:cNvSpPr>
          <p:nvPr/>
        </p:nvSpPr>
        <p:spPr bwMode="auto">
          <a:xfrm>
            <a:off x="5791200" y="4095750"/>
            <a:ext cx="2209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dirty="0" err="1" smtClean="0">
                <a:solidFill>
                  <a:schemeClr val="tx1"/>
                </a:solidFill>
              </a:rPr>
              <a:t>Al</a:t>
            </a:r>
            <a:r>
              <a:rPr lang="hu-HU" altLang="hu-HU" sz="1400" dirty="0" smtClean="0">
                <a:solidFill>
                  <a:schemeClr val="tx1"/>
                </a:solidFill>
              </a:rPr>
              <a:t>-Mg-</a:t>
            </a:r>
            <a:r>
              <a:rPr lang="hu-HU" altLang="hu-HU" sz="1400" dirty="0" err="1" smtClean="0">
                <a:solidFill>
                  <a:schemeClr val="tx1"/>
                </a:solidFill>
              </a:rPr>
              <a:t>Si</a:t>
            </a:r>
            <a:r>
              <a:rPr lang="hu-HU" altLang="hu-HU" sz="1400" dirty="0" smtClean="0">
                <a:solidFill>
                  <a:schemeClr val="tx1"/>
                </a:solidFill>
              </a:rPr>
              <a:t> ötvözet</a:t>
            </a:r>
            <a:endParaRPr lang="hu-HU" altLang="hu-H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0483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0486" name="Szövegdoboz 6"/>
          <p:cNvSpPr txBox="1">
            <a:spLocks noChangeArrowheads="1"/>
          </p:cNvSpPr>
          <p:nvPr/>
        </p:nvSpPr>
        <p:spPr bwMode="auto">
          <a:xfrm>
            <a:off x="381000" y="685800"/>
            <a:ext cx="289560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FF0000"/>
                </a:solidFill>
              </a:rPr>
              <a:t>Plasztikus</a:t>
            </a:r>
          </a:p>
          <a:p>
            <a:r>
              <a:rPr lang="hu-HU" altLang="hu-HU">
                <a:solidFill>
                  <a:srgbClr val="FF0000"/>
                </a:solidFill>
              </a:rPr>
              <a:t>Instabilitás</a:t>
            </a:r>
          </a:p>
          <a:p>
            <a:r>
              <a:rPr lang="hu-HU" altLang="hu-HU">
                <a:solidFill>
                  <a:srgbClr val="FF0000"/>
                </a:solidFill>
              </a:rPr>
              <a:t>Al ötvözetek</a:t>
            </a:r>
          </a:p>
          <a:p>
            <a:r>
              <a:rPr lang="hu-HU" altLang="hu-HU">
                <a:solidFill>
                  <a:srgbClr val="FF0000"/>
                </a:solidFill>
              </a:rPr>
              <a:t>deformációjában</a:t>
            </a:r>
          </a:p>
        </p:txBody>
      </p:sp>
      <p:sp>
        <p:nvSpPr>
          <p:cNvPr id="20487" name="Téglalap 7"/>
          <p:cNvSpPr>
            <a:spLocks noChangeArrowheads="1"/>
          </p:cNvSpPr>
          <p:nvPr/>
        </p:nvSpPr>
        <p:spPr bwMode="auto">
          <a:xfrm>
            <a:off x="381000" y="2667000"/>
            <a:ext cx="2819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 i="1" dirty="0">
                <a:ea typeface="Times New Roman" panose="02020603050405020304" pitchFamily="18" charset="0"/>
                <a:cs typeface="Arial" panose="020B0604020202020204" pitchFamily="34" charset="0"/>
              </a:rPr>
              <a:t>Állandó sebességgel </a:t>
            </a:r>
          </a:p>
          <a:p>
            <a:r>
              <a:rPr lang="hu-HU" altLang="hu-HU" sz="2000" i="1" dirty="0">
                <a:ea typeface="Times New Roman" panose="02020603050405020304" pitchFamily="18" charset="0"/>
                <a:cs typeface="Arial" panose="020B0604020202020204" pitchFamily="34" charset="0"/>
              </a:rPr>
              <a:t>       deformálva</a:t>
            </a:r>
          </a:p>
        </p:txBody>
      </p:sp>
      <p:sp>
        <p:nvSpPr>
          <p:cNvPr id="20488" name="Lefelé nyíl 8"/>
          <p:cNvSpPr>
            <a:spLocks noChangeArrowheads="1"/>
          </p:cNvSpPr>
          <p:nvPr/>
        </p:nvSpPr>
        <p:spPr bwMode="auto">
          <a:xfrm>
            <a:off x="1676400" y="3429000"/>
            <a:ext cx="1524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00B05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  <p:sp>
        <p:nvSpPr>
          <p:cNvPr id="10" name="Téglalap 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16332" y="3757136"/>
            <a:ext cx="3518079" cy="661207"/>
          </a:xfrm>
          <a:prstGeom prst="rect">
            <a:avLst/>
          </a:prstGeom>
          <a:blipFill>
            <a:blip r:embed="rId2"/>
            <a:stretch>
              <a:fillRect l="-2600" b="-24771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pic>
        <p:nvPicPr>
          <p:cNvPr id="11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008" y="533400"/>
            <a:ext cx="5528720" cy="3884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495800" y="5257800"/>
            <a:ext cx="4114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1400" dirty="0"/>
              <a:t>        </a:t>
            </a:r>
            <a:r>
              <a:rPr lang="en-US" altLang="hu-HU" sz="1400" dirty="0"/>
              <a:t>MRS Communications</a:t>
            </a:r>
            <a:r>
              <a:rPr lang="hu-HU" altLang="hu-HU" sz="1400" dirty="0"/>
              <a:t> 2</a:t>
            </a:r>
            <a:r>
              <a:rPr lang="en-US" altLang="hu-HU" sz="1400" dirty="0"/>
              <a:t> (2012)</a:t>
            </a:r>
            <a:r>
              <a:rPr lang="hu-HU" altLang="hu-HU" sz="1400" dirty="0"/>
              <a:t> 1-4.</a:t>
            </a:r>
            <a:endParaRPr lang="en-US" altLang="hu-HU" dirty="0"/>
          </a:p>
        </p:txBody>
      </p:sp>
      <p:sp>
        <p:nvSpPr>
          <p:cNvPr id="14" name="Szövegdoboz 6"/>
          <p:cNvSpPr txBox="1">
            <a:spLocks noChangeArrowheads="1"/>
          </p:cNvSpPr>
          <p:nvPr/>
        </p:nvSpPr>
        <p:spPr bwMode="auto">
          <a:xfrm>
            <a:off x="4724400" y="4572000"/>
            <a:ext cx="3352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 dirty="0">
                <a:solidFill>
                  <a:schemeClr val="tx1"/>
                </a:solidFill>
              </a:rPr>
              <a:t>Al-1.2%Zn-4.8%Mg-0.14Zr</a:t>
            </a:r>
          </a:p>
        </p:txBody>
      </p:sp>
    </p:spTree>
    <p:extLst>
      <p:ext uri="{BB962C8B-B14F-4D97-AF65-F5344CB8AC3E}">
        <p14:creationId xmlns:p14="http://schemas.microsoft.com/office/powerpoint/2010/main" val="315679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1507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1508" name="Szövegdoboz 3"/>
          <p:cNvSpPr txBox="1">
            <a:spLocks noChangeArrowheads="1"/>
          </p:cNvSpPr>
          <p:nvPr/>
        </p:nvSpPr>
        <p:spPr bwMode="auto">
          <a:xfrm>
            <a:off x="381000" y="609600"/>
            <a:ext cx="74676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Plasztikus instabilitás alapmechanizmus: </a:t>
            </a:r>
          </a:p>
          <a:p>
            <a:pPr algn="ctr"/>
            <a:r>
              <a:rPr lang="hu-HU" altLang="hu-HU" sz="2000">
                <a:solidFill>
                  <a:srgbClr val="FF0000"/>
                </a:solidFill>
              </a:rPr>
              <a:t>Diszlokációk és ötvöző atomok </a:t>
            </a:r>
          </a:p>
          <a:p>
            <a:pPr algn="ctr"/>
            <a:r>
              <a:rPr lang="hu-HU" altLang="hu-HU" sz="2000">
                <a:solidFill>
                  <a:srgbClr val="FF0000"/>
                </a:solidFill>
              </a:rPr>
              <a:t>dinamikus, sebességfüggő kölcsönhatása</a:t>
            </a:r>
          </a:p>
        </p:txBody>
      </p:sp>
      <p:sp>
        <p:nvSpPr>
          <p:cNvPr id="21509" name="Szövegdoboz 7"/>
          <p:cNvSpPr txBox="1">
            <a:spLocks noChangeArrowheads="1"/>
          </p:cNvSpPr>
          <p:nvPr/>
        </p:nvSpPr>
        <p:spPr bwMode="auto">
          <a:xfrm flipH="1">
            <a:off x="4572000" y="2362200"/>
            <a:ext cx="38576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/>
              <a:t>diszlokáció-diszlokáció kölcsönhatás</a:t>
            </a:r>
          </a:p>
        </p:txBody>
      </p:sp>
      <p:sp>
        <p:nvSpPr>
          <p:cNvPr id="21510" name="Szövegdoboz 9"/>
          <p:cNvSpPr txBox="1">
            <a:spLocks noChangeArrowheads="1"/>
          </p:cNvSpPr>
          <p:nvPr/>
        </p:nvSpPr>
        <p:spPr bwMode="auto">
          <a:xfrm flipH="1">
            <a:off x="4419600" y="4579938"/>
            <a:ext cx="38576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/>
              <a:t>diszlokáció-ötvöző kölcsönhatás</a:t>
            </a:r>
          </a:p>
        </p:txBody>
      </p:sp>
      <p:pic>
        <p:nvPicPr>
          <p:cNvPr id="21511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738313"/>
            <a:ext cx="3709988" cy="216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876675"/>
            <a:ext cx="36576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2531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2532" name="Szövegdoboz 3"/>
          <p:cNvSpPr txBox="1">
            <a:spLocks noChangeArrowheads="1"/>
          </p:cNvSpPr>
          <p:nvPr/>
        </p:nvSpPr>
        <p:spPr bwMode="auto">
          <a:xfrm>
            <a:off x="381000" y="609600"/>
            <a:ext cx="74676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Plasztikus instabilitás alapmechanizmus: </a:t>
            </a:r>
          </a:p>
          <a:p>
            <a:pPr algn="ctr"/>
            <a:r>
              <a:rPr lang="hu-HU" altLang="hu-HU" sz="2000">
                <a:solidFill>
                  <a:srgbClr val="FF0000"/>
                </a:solidFill>
              </a:rPr>
              <a:t>Diszlokációk és ötvöző atomok </a:t>
            </a:r>
          </a:p>
          <a:p>
            <a:pPr algn="ctr"/>
            <a:r>
              <a:rPr lang="hu-HU" altLang="hu-HU" sz="2000">
                <a:solidFill>
                  <a:srgbClr val="FF0000"/>
                </a:solidFill>
              </a:rPr>
              <a:t>dinamikus, sebességfüggő kölcsönhatása</a:t>
            </a:r>
          </a:p>
        </p:txBody>
      </p:sp>
      <p:sp>
        <p:nvSpPr>
          <p:cNvPr id="22533" name="Szövegdoboz 7"/>
          <p:cNvSpPr txBox="1">
            <a:spLocks noChangeArrowheads="1"/>
          </p:cNvSpPr>
          <p:nvPr/>
        </p:nvSpPr>
        <p:spPr bwMode="auto">
          <a:xfrm flipH="1">
            <a:off x="5715000" y="2386013"/>
            <a:ext cx="28003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>
                <a:solidFill>
                  <a:srgbClr val="FF0000"/>
                </a:solidFill>
              </a:rPr>
              <a:t>együttes hatás,</a:t>
            </a:r>
          </a:p>
          <a:p>
            <a:pPr algn="ctr"/>
            <a:r>
              <a:rPr lang="hu-HU" altLang="hu-HU" sz="2000">
                <a:solidFill>
                  <a:srgbClr val="FF0000"/>
                </a:solidFill>
                <a:latin typeface="Script MT Bold" panose="03040602040607080904" pitchFamily="66" charset="0"/>
              </a:rPr>
              <a:t>N</a:t>
            </a:r>
            <a:r>
              <a:rPr lang="hu-HU" altLang="hu-HU" sz="2000">
                <a:solidFill>
                  <a:srgbClr val="FF0000"/>
                </a:solidFill>
              </a:rPr>
              <a:t>-alakú összefüggés</a:t>
            </a:r>
            <a:endParaRPr lang="hu-HU" altLang="hu-HU" sz="2000" i="1">
              <a:solidFill>
                <a:srgbClr val="FF0000"/>
              </a:solidFill>
            </a:endParaRPr>
          </a:p>
        </p:txBody>
      </p:sp>
      <p:pic>
        <p:nvPicPr>
          <p:cNvPr id="22534" name="Kép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38313"/>
            <a:ext cx="3709988" cy="216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Kép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876675"/>
            <a:ext cx="36576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86000"/>
            <a:ext cx="4224338" cy="273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3555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3556" name="Szövegdoboz 4"/>
          <p:cNvSpPr txBox="1">
            <a:spLocks noChangeArrowheads="1"/>
          </p:cNvSpPr>
          <p:nvPr/>
        </p:nvSpPr>
        <p:spPr bwMode="auto">
          <a:xfrm>
            <a:off x="381000" y="609600"/>
            <a:ext cx="746760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Plasztikus instabilitás alapmechanizmus: </a:t>
            </a:r>
          </a:p>
          <a:p>
            <a:pPr algn="ctr"/>
            <a:r>
              <a:rPr lang="hu-HU" altLang="hu-HU" sz="2000">
                <a:solidFill>
                  <a:srgbClr val="FF0000"/>
                </a:solidFill>
              </a:rPr>
              <a:t>Diszlokációk és ötvöző atomok </a:t>
            </a:r>
          </a:p>
          <a:p>
            <a:pPr algn="ctr"/>
            <a:r>
              <a:rPr lang="hu-HU" altLang="hu-HU" sz="2000">
                <a:solidFill>
                  <a:srgbClr val="FF0000"/>
                </a:solidFill>
              </a:rPr>
              <a:t>dinamikus, sebességfüggő kölcsönhatása</a:t>
            </a:r>
          </a:p>
        </p:txBody>
      </p:sp>
      <p:sp>
        <p:nvSpPr>
          <p:cNvPr id="23557" name="Szövegdoboz 6"/>
          <p:cNvSpPr txBox="1">
            <a:spLocks noChangeArrowheads="1"/>
          </p:cNvSpPr>
          <p:nvPr/>
        </p:nvSpPr>
        <p:spPr bwMode="auto">
          <a:xfrm flipH="1">
            <a:off x="5791200" y="2438400"/>
            <a:ext cx="28956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>
                <a:solidFill>
                  <a:srgbClr val="FF0000"/>
                </a:solidFill>
              </a:rPr>
              <a:t>együttes hatás,</a:t>
            </a:r>
          </a:p>
          <a:p>
            <a:pPr algn="ctr"/>
            <a:r>
              <a:rPr lang="hu-HU" altLang="hu-HU" sz="2000">
                <a:solidFill>
                  <a:srgbClr val="FF0000"/>
                </a:solidFill>
                <a:latin typeface="Script MT Bold" panose="03040602040607080904" pitchFamily="66" charset="0"/>
              </a:rPr>
              <a:t>N</a:t>
            </a:r>
            <a:r>
              <a:rPr lang="hu-HU" altLang="hu-HU" sz="2000">
                <a:solidFill>
                  <a:srgbClr val="FF0000"/>
                </a:solidFill>
              </a:rPr>
              <a:t>-alakú összefüggés</a:t>
            </a:r>
            <a:endParaRPr lang="hu-HU" altLang="hu-HU" sz="2000" i="1">
              <a:solidFill>
                <a:srgbClr val="FF0000"/>
              </a:solidFill>
            </a:endParaRPr>
          </a:p>
        </p:txBody>
      </p:sp>
      <p:pic>
        <p:nvPicPr>
          <p:cNvPr id="23558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13" y="1908175"/>
            <a:ext cx="5359400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Élőláb helye 2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4579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4580" name="Szövegdoboz 4"/>
          <p:cNvSpPr txBox="1">
            <a:spLocks noChangeArrowheads="1"/>
          </p:cNvSpPr>
          <p:nvPr/>
        </p:nvSpPr>
        <p:spPr bwMode="auto">
          <a:xfrm>
            <a:off x="3810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Plasztikus instabilitás különböző módokban:</a:t>
            </a:r>
          </a:p>
        </p:txBody>
      </p:sp>
      <p:sp>
        <p:nvSpPr>
          <p:cNvPr id="24581" name="Szövegdoboz 1"/>
          <p:cNvSpPr txBox="1">
            <a:spLocks noChangeArrowheads="1"/>
          </p:cNvSpPr>
          <p:nvPr/>
        </p:nvSpPr>
        <p:spPr bwMode="auto">
          <a:xfrm>
            <a:off x="990600" y="1127125"/>
            <a:ext cx="3657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 i="1" u="sng">
                <a:solidFill>
                  <a:srgbClr val="FF0000"/>
                </a:solidFill>
              </a:rPr>
              <a:t>-Egytengelyű nyújtás:</a:t>
            </a:r>
          </a:p>
        </p:txBody>
      </p:sp>
      <p:pic>
        <p:nvPicPr>
          <p:cNvPr id="24582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752600"/>
            <a:ext cx="4554537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6125" y="1752600"/>
            <a:ext cx="46640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4" name="Szövegdoboz 6"/>
          <p:cNvSpPr txBox="1">
            <a:spLocks noChangeArrowheads="1"/>
          </p:cNvSpPr>
          <p:nvPr/>
        </p:nvSpPr>
        <p:spPr bwMode="auto">
          <a:xfrm>
            <a:off x="2971800" y="5162550"/>
            <a:ext cx="3352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 dirty="0">
                <a:solidFill>
                  <a:schemeClr val="tx1"/>
                </a:solidFill>
              </a:rPr>
              <a:t>Al-1.2%Zn-4.8%Mg-0.14Zr</a:t>
            </a:r>
          </a:p>
        </p:txBody>
      </p:sp>
      <p:sp>
        <p:nvSpPr>
          <p:cNvPr id="24585" name="Text Box 6"/>
          <p:cNvSpPr txBox="1">
            <a:spLocks noChangeArrowheads="1"/>
          </p:cNvSpPr>
          <p:nvPr/>
        </p:nvSpPr>
        <p:spPr bwMode="auto">
          <a:xfrm>
            <a:off x="4953000" y="5788025"/>
            <a:ext cx="4114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1400" dirty="0"/>
              <a:t>        </a:t>
            </a:r>
            <a:r>
              <a:rPr lang="en-US" altLang="hu-HU" sz="1400" dirty="0"/>
              <a:t>MRS Communications</a:t>
            </a:r>
            <a:r>
              <a:rPr lang="hu-HU" altLang="hu-HU" sz="1400" dirty="0"/>
              <a:t> 2</a:t>
            </a:r>
            <a:r>
              <a:rPr lang="en-US" altLang="hu-HU" sz="1400" dirty="0"/>
              <a:t> (2012)</a:t>
            </a:r>
            <a:r>
              <a:rPr lang="hu-HU" altLang="hu-HU" sz="1400" dirty="0"/>
              <a:t> 1-4.</a:t>
            </a:r>
            <a:endParaRPr lang="en-US" altLang="hu-HU" dirty="0"/>
          </a:p>
        </p:txBody>
      </p:sp>
      <p:pic>
        <p:nvPicPr>
          <p:cNvPr id="10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Élőláb helye 1"/>
          <p:cNvSpPr>
            <a:spLocks noGrp="1"/>
          </p:cNvSpPr>
          <p:nvPr>
            <p:ph type="ftr" sz="quarter" idx="10"/>
          </p:nvPr>
        </p:nvSpPr>
        <p:spPr>
          <a:xfrm>
            <a:off x="3959225" y="6096000"/>
            <a:ext cx="4953000" cy="457200"/>
          </a:xfrm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5603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5604" name="Szövegdoboz 3"/>
          <p:cNvSpPr txBox="1">
            <a:spLocks noChangeArrowheads="1"/>
          </p:cNvSpPr>
          <p:nvPr/>
        </p:nvSpPr>
        <p:spPr bwMode="auto">
          <a:xfrm>
            <a:off x="3810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Plasztikus instabilitás különböző módokban:</a:t>
            </a:r>
          </a:p>
        </p:txBody>
      </p:sp>
      <p:sp>
        <p:nvSpPr>
          <p:cNvPr id="25605" name="Szövegdoboz 4"/>
          <p:cNvSpPr txBox="1">
            <a:spLocks noChangeArrowheads="1"/>
          </p:cNvSpPr>
          <p:nvPr/>
        </p:nvSpPr>
        <p:spPr bwMode="auto">
          <a:xfrm>
            <a:off x="990600" y="1127125"/>
            <a:ext cx="487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 i="1" u="sng">
                <a:solidFill>
                  <a:srgbClr val="FF0000"/>
                </a:solidFill>
              </a:rPr>
              <a:t>-Mélységérzékeny benyomódás:</a:t>
            </a:r>
          </a:p>
        </p:txBody>
      </p:sp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84388"/>
            <a:ext cx="3276600" cy="264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76400"/>
            <a:ext cx="5253038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8" name="Szövegdoboz 7"/>
          <p:cNvSpPr txBox="1">
            <a:spLocks noChangeArrowheads="1"/>
          </p:cNvSpPr>
          <p:nvPr/>
        </p:nvSpPr>
        <p:spPr bwMode="auto">
          <a:xfrm>
            <a:off x="4800600" y="5391150"/>
            <a:ext cx="3352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>
                <a:solidFill>
                  <a:schemeClr val="tx1"/>
                </a:solidFill>
              </a:rPr>
              <a:t>Al-1.2%Zn-4.8%Mg-0.14Zr</a:t>
            </a:r>
          </a:p>
        </p:txBody>
      </p:sp>
      <p:sp>
        <p:nvSpPr>
          <p:cNvPr id="25609" name="Text Box 8"/>
          <p:cNvSpPr txBox="1">
            <a:spLocks noChangeArrowheads="1"/>
          </p:cNvSpPr>
          <p:nvPr/>
        </p:nvSpPr>
        <p:spPr bwMode="auto">
          <a:xfrm>
            <a:off x="228600" y="5465763"/>
            <a:ext cx="3352800" cy="63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1400"/>
              <a:t> </a:t>
            </a:r>
            <a:r>
              <a:rPr lang="en-US" altLang="hu-HU" sz="1400"/>
              <a:t>Acta </a:t>
            </a:r>
            <a:r>
              <a:rPr lang="hu-HU" altLang="hu-HU" sz="1400"/>
              <a:t>M</a:t>
            </a:r>
            <a:r>
              <a:rPr lang="en-US" altLang="hu-HU" sz="1400"/>
              <a:t>ater. </a:t>
            </a:r>
            <a:r>
              <a:rPr lang="hu-HU" altLang="hu-HU" sz="1400"/>
              <a:t>46 (</a:t>
            </a:r>
            <a:r>
              <a:rPr lang="en-US" altLang="hu-HU" sz="1400"/>
              <a:t>1998</a:t>
            </a:r>
            <a:r>
              <a:rPr lang="hu-HU" altLang="hu-HU" sz="1400"/>
              <a:t>) 2029-2037.</a:t>
            </a:r>
          </a:p>
          <a:p>
            <a:pPr>
              <a:spcBef>
                <a:spcPct val="50000"/>
              </a:spcBef>
            </a:pPr>
            <a:r>
              <a:rPr lang="en-US" altLang="hu-HU" sz="1400"/>
              <a:t>J. Mat. Research 13 (1998) 1411-1413.</a:t>
            </a:r>
          </a:p>
        </p:txBody>
      </p:sp>
      <p:pic>
        <p:nvPicPr>
          <p:cNvPr id="10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6627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6628" name="Szövegdoboz 3"/>
          <p:cNvSpPr txBox="1">
            <a:spLocks noChangeArrowheads="1"/>
          </p:cNvSpPr>
          <p:nvPr/>
        </p:nvSpPr>
        <p:spPr bwMode="auto">
          <a:xfrm>
            <a:off x="3810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Plasztikus instabilitás különböző módokban:</a:t>
            </a:r>
          </a:p>
        </p:txBody>
      </p:sp>
      <p:sp>
        <p:nvSpPr>
          <p:cNvPr id="26629" name="Szövegdoboz 4"/>
          <p:cNvSpPr txBox="1">
            <a:spLocks noChangeArrowheads="1"/>
          </p:cNvSpPr>
          <p:nvPr/>
        </p:nvSpPr>
        <p:spPr bwMode="auto">
          <a:xfrm>
            <a:off x="990600" y="1127125"/>
            <a:ext cx="4876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 i="1" u="sng">
                <a:solidFill>
                  <a:srgbClr val="FF0000"/>
                </a:solidFill>
              </a:rPr>
              <a:t>-Mélységérzékeny benyomódás:</a:t>
            </a:r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84388"/>
            <a:ext cx="3276600" cy="2640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31" name="Szövegdoboz 6"/>
          <p:cNvSpPr txBox="1">
            <a:spLocks noChangeArrowheads="1"/>
          </p:cNvSpPr>
          <p:nvPr/>
        </p:nvSpPr>
        <p:spPr bwMode="auto">
          <a:xfrm>
            <a:off x="2971800" y="5391150"/>
            <a:ext cx="3352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>
                <a:solidFill>
                  <a:schemeClr val="tx1"/>
                </a:solidFill>
              </a:rPr>
              <a:t>Al-1.2%Zn-4.8%Mg-0.14Zr</a:t>
            </a:r>
          </a:p>
        </p:txBody>
      </p:sp>
      <p:pic>
        <p:nvPicPr>
          <p:cNvPr id="26632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363" y="1524000"/>
            <a:ext cx="5346700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Kép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7651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7652" name="Szövegdoboz 3"/>
          <p:cNvSpPr txBox="1">
            <a:spLocks noChangeArrowheads="1"/>
          </p:cNvSpPr>
          <p:nvPr/>
        </p:nvSpPr>
        <p:spPr bwMode="auto">
          <a:xfrm>
            <a:off x="3810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Plasztikus instabilitás különböző módokban:</a:t>
            </a:r>
          </a:p>
        </p:txBody>
      </p:sp>
      <p:sp>
        <p:nvSpPr>
          <p:cNvPr id="27653" name="Szövegdoboz 4"/>
          <p:cNvSpPr txBox="1">
            <a:spLocks noChangeArrowheads="1"/>
          </p:cNvSpPr>
          <p:nvPr/>
        </p:nvSpPr>
        <p:spPr bwMode="auto">
          <a:xfrm>
            <a:off x="914400" y="1127125"/>
            <a:ext cx="2971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 i="1" u="sng">
                <a:solidFill>
                  <a:srgbClr val="FF0000"/>
                </a:solidFill>
              </a:rPr>
              <a:t>-Egytengelyű nyújtás:</a:t>
            </a:r>
          </a:p>
        </p:txBody>
      </p:sp>
      <p:pic>
        <p:nvPicPr>
          <p:cNvPr id="27654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89088"/>
            <a:ext cx="3486150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5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56038"/>
            <a:ext cx="3486150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6" name="Szövegdoboz 7"/>
          <p:cNvSpPr txBox="1">
            <a:spLocks noChangeArrowheads="1"/>
          </p:cNvSpPr>
          <p:nvPr/>
        </p:nvSpPr>
        <p:spPr bwMode="auto">
          <a:xfrm>
            <a:off x="4419600" y="1123950"/>
            <a:ext cx="4191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 i="1" u="sng">
                <a:solidFill>
                  <a:srgbClr val="FF0000"/>
                </a:solidFill>
              </a:rPr>
              <a:t>-Mélységérzékeny benyomódás:</a:t>
            </a:r>
          </a:p>
        </p:txBody>
      </p:sp>
      <p:pic>
        <p:nvPicPr>
          <p:cNvPr id="27657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1524000"/>
            <a:ext cx="34607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8" name="Téglalap 10"/>
          <p:cNvSpPr>
            <a:spLocks noChangeArrowheads="1"/>
          </p:cNvSpPr>
          <p:nvPr/>
        </p:nvSpPr>
        <p:spPr bwMode="auto">
          <a:xfrm>
            <a:off x="3733800" y="4876800"/>
            <a:ext cx="5410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 i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Nyújtási minta: 4 mm átmérőjű, 30 mm hosszú,</a:t>
            </a:r>
          </a:p>
          <a:p>
            <a:r>
              <a:rPr lang="hu-HU" altLang="hu-HU" sz="1800" i="1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Deformált térfogat kb. 370 mm</a:t>
            </a:r>
            <a:r>
              <a:rPr lang="hu-HU" altLang="hu-HU" sz="1800" i="1" baseline="30000">
                <a:solidFill>
                  <a:schemeClr val="tx1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endParaRPr lang="hu-HU" altLang="hu-HU" sz="1800" i="1">
              <a:solidFill>
                <a:schemeClr val="tx1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659" name="Téglalap 11"/>
          <p:cNvSpPr>
            <a:spLocks noChangeArrowheads="1"/>
          </p:cNvSpPr>
          <p:nvPr/>
        </p:nvSpPr>
        <p:spPr bwMode="auto">
          <a:xfrm>
            <a:off x="4191000" y="4114800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 i="1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Benyomódási térfogat kb. 125x10</a:t>
            </a:r>
            <a:r>
              <a:rPr lang="hu-HU" altLang="hu-HU" sz="1800" i="1" baseline="3000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-6</a:t>
            </a:r>
            <a:r>
              <a:rPr lang="hu-HU" altLang="hu-HU" sz="1800" i="1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mm</a:t>
            </a:r>
            <a:r>
              <a:rPr lang="hu-HU" altLang="hu-HU" sz="1800" i="1" baseline="30000">
                <a:solidFill>
                  <a:srgbClr val="FF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3</a:t>
            </a:r>
            <a:endParaRPr lang="hu-HU" altLang="hu-HU" sz="1800" i="1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7660" name="Text Box 6"/>
          <p:cNvSpPr txBox="1">
            <a:spLocks noChangeArrowheads="1"/>
          </p:cNvSpPr>
          <p:nvPr/>
        </p:nvSpPr>
        <p:spPr bwMode="auto">
          <a:xfrm>
            <a:off x="4953000" y="5788025"/>
            <a:ext cx="4114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1400"/>
              <a:t>        </a:t>
            </a:r>
            <a:r>
              <a:rPr lang="en-US" altLang="hu-HU" sz="1400"/>
              <a:t>MRS Communications</a:t>
            </a:r>
            <a:r>
              <a:rPr lang="hu-HU" altLang="hu-HU" sz="1400"/>
              <a:t> 2</a:t>
            </a:r>
            <a:r>
              <a:rPr lang="en-US" altLang="hu-HU" sz="1400"/>
              <a:t> (2012)</a:t>
            </a:r>
            <a:r>
              <a:rPr lang="hu-HU" altLang="hu-HU" sz="1400"/>
              <a:t> 1-4.</a:t>
            </a:r>
            <a:endParaRPr lang="en-US" altLang="hu-HU"/>
          </a:p>
        </p:txBody>
      </p:sp>
      <p:pic>
        <p:nvPicPr>
          <p:cNvPr id="27661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8675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8676" name="Szövegdoboz 3"/>
          <p:cNvSpPr txBox="1">
            <a:spLocks noChangeArrowheads="1"/>
          </p:cNvSpPr>
          <p:nvPr/>
        </p:nvSpPr>
        <p:spPr bwMode="auto">
          <a:xfrm>
            <a:off x="3810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Plasztikus instabilitás különböző módokban:</a:t>
            </a:r>
          </a:p>
        </p:txBody>
      </p:sp>
      <p:sp>
        <p:nvSpPr>
          <p:cNvPr id="28677" name="Szövegdoboz 4"/>
          <p:cNvSpPr txBox="1">
            <a:spLocks noChangeArrowheads="1"/>
          </p:cNvSpPr>
          <p:nvPr/>
        </p:nvSpPr>
        <p:spPr bwMode="auto">
          <a:xfrm>
            <a:off x="1547813" y="1219200"/>
            <a:ext cx="50815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/>
              <a:t>Azonos „rengés” statisztikával</a:t>
            </a:r>
          </a:p>
        </p:txBody>
      </p:sp>
      <p:pic>
        <p:nvPicPr>
          <p:cNvPr id="28678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928813"/>
            <a:ext cx="4630738" cy="3252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76400"/>
            <a:ext cx="5638800" cy="396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0" name="Szövegdoboz 7"/>
          <p:cNvSpPr txBox="1">
            <a:spLocks noChangeArrowheads="1"/>
          </p:cNvSpPr>
          <p:nvPr/>
        </p:nvSpPr>
        <p:spPr bwMode="auto">
          <a:xfrm>
            <a:off x="4038600" y="5695950"/>
            <a:ext cx="3352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000">
                <a:solidFill>
                  <a:schemeClr val="tx1"/>
                </a:solidFill>
              </a:rPr>
              <a:t>Al-1.2%Zn-4.8%Mg-0.14Zr</a:t>
            </a:r>
          </a:p>
        </p:txBody>
      </p:sp>
      <p:sp>
        <p:nvSpPr>
          <p:cNvPr id="28681" name="Text Box 6"/>
          <p:cNvSpPr txBox="1">
            <a:spLocks noChangeArrowheads="1"/>
          </p:cNvSpPr>
          <p:nvPr/>
        </p:nvSpPr>
        <p:spPr bwMode="auto">
          <a:xfrm>
            <a:off x="76200" y="5788025"/>
            <a:ext cx="4114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1400"/>
              <a:t>        </a:t>
            </a:r>
            <a:r>
              <a:rPr lang="en-US" altLang="hu-HU" sz="1400"/>
              <a:t>MRS Communications</a:t>
            </a:r>
            <a:r>
              <a:rPr lang="hu-HU" altLang="hu-HU" sz="1400"/>
              <a:t> 2</a:t>
            </a:r>
            <a:r>
              <a:rPr lang="en-US" altLang="hu-HU" sz="1400"/>
              <a:t> (2012)</a:t>
            </a:r>
            <a:r>
              <a:rPr lang="hu-HU" altLang="hu-HU" sz="1400"/>
              <a:t> 1-4.</a:t>
            </a:r>
            <a:endParaRPr lang="en-US" altLang="hu-HU"/>
          </a:p>
        </p:txBody>
      </p:sp>
      <p:pic>
        <p:nvPicPr>
          <p:cNvPr id="28682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29699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29700" name="Szövegdoboz 3"/>
          <p:cNvSpPr txBox="1">
            <a:spLocks noChangeArrowheads="1"/>
          </p:cNvSpPr>
          <p:nvPr/>
        </p:nvSpPr>
        <p:spPr bwMode="auto">
          <a:xfrm>
            <a:off x="3810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Plasztikus instabilitás különböző módokban:</a:t>
            </a:r>
          </a:p>
        </p:txBody>
      </p:sp>
      <p:sp>
        <p:nvSpPr>
          <p:cNvPr id="29701" name="Szövegdoboz 4"/>
          <p:cNvSpPr txBox="1">
            <a:spLocks noChangeArrowheads="1"/>
          </p:cNvSpPr>
          <p:nvPr/>
        </p:nvSpPr>
        <p:spPr bwMode="auto">
          <a:xfrm>
            <a:off x="1547813" y="1143000"/>
            <a:ext cx="50815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/>
              <a:t>Azonos „rengés” statisztikával</a:t>
            </a:r>
          </a:p>
        </p:txBody>
      </p:sp>
      <p:pic>
        <p:nvPicPr>
          <p:cNvPr id="29702" name="Kép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6900" y="1555750"/>
            <a:ext cx="5270500" cy="370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8" y="3657600"/>
            <a:ext cx="4697412" cy="314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9704" name="Text Box 6"/>
          <p:cNvSpPr txBox="1">
            <a:spLocks noChangeArrowheads="1"/>
          </p:cNvSpPr>
          <p:nvPr/>
        </p:nvSpPr>
        <p:spPr bwMode="auto">
          <a:xfrm>
            <a:off x="76200" y="1752600"/>
            <a:ext cx="4343400" cy="147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000" u="sng"/>
              <a:t>Földrengés statisztikák:</a:t>
            </a:r>
            <a:r>
              <a:rPr lang="hu-HU" altLang="hu-HU" sz="2000"/>
              <a:t> </a:t>
            </a:r>
          </a:p>
          <a:p>
            <a:pPr algn="ctr">
              <a:spcBef>
                <a:spcPct val="50000"/>
              </a:spcBef>
            </a:pPr>
            <a:r>
              <a:rPr lang="en-US" altLang="hu-HU" sz="2000"/>
              <a:t>Gutenberg-Richter törvény:</a:t>
            </a:r>
            <a:br>
              <a:rPr lang="en-US" altLang="hu-HU" sz="2000"/>
            </a:br>
            <a:r>
              <a:rPr lang="hu-HU" altLang="hu-HU" sz="2000"/>
              <a:t>	</a:t>
            </a:r>
            <a:r>
              <a:rPr lang="en-US" altLang="hu-HU" sz="2000"/>
              <a:t>N</a:t>
            </a:r>
            <a:r>
              <a:rPr lang="en-US" altLang="hu-HU" sz="2000" baseline="-25000"/>
              <a:t>&gt;M</a:t>
            </a:r>
            <a:r>
              <a:rPr lang="en-US" altLang="hu-HU" sz="2000"/>
              <a:t> =10</a:t>
            </a:r>
            <a:r>
              <a:rPr lang="en-US" altLang="hu-HU" sz="2000" baseline="30000"/>
              <a:t>a−bM</a:t>
            </a:r>
            <a:r>
              <a:rPr lang="en-US" altLang="hu-HU" sz="2000"/>
              <a:t/>
            </a:r>
            <a:br>
              <a:rPr lang="en-US" altLang="hu-HU" sz="2000"/>
            </a:br>
            <a:r>
              <a:rPr lang="hu-HU" altLang="hu-HU" sz="2000"/>
              <a:t>M: magnitúdó (logaritmikus) b </a:t>
            </a:r>
            <a:r>
              <a:rPr lang="hu-HU" altLang="hu-HU" sz="2000">
                <a:cs typeface="Arial" panose="020B0604020202020204" pitchFamily="34" charset="0"/>
              </a:rPr>
              <a:t>≈ 1</a:t>
            </a:r>
            <a:endParaRPr lang="en-US" altLang="hu-HU" sz="2000"/>
          </a:p>
        </p:txBody>
      </p:sp>
      <p:sp>
        <p:nvSpPr>
          <p:cNvPr id="29705" name="Text Box 6"/>
          <p:cNvSpPr txBox="1">
            <a:spLocks noChangeArrowheads="1"/>
          </p:cNvSpPr>
          <p:nvPr/>
        </p:nvSpPr>
        <p:spPr bwMode="auto">
          <a:xfrm>
            <a:off x="5486400" y="5788025"/>
            <a:ext cx="41148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1400"/>
              <a:t>        </a:t>
            </a:r>
            <a:r>
              <a:rPr lang="en-US" altLang="hu-HU" sz="1400"/>
              <a:t>MRS Communications</a:t>
            </a:r>
            <a:r>
              <a:rPr lang="hu-HU" altLang="hu-HU" sz="1400"/>
              <a:t> 2</a:t>
            </a:r>
            <a:r>
              <a:rPr lang="en-US" altLang="hu-HU" sz="1400"/>
              <a:t> (2012)</a:t>
            </a:r>
            <a:r>
              <a:rPr lang="hu-HU" altLang="hu-HU" sz="1400"/>
              <a:t> 1-4.</a:t>
            </a:r>
            <a:endParaRPr lang="en-US" altLang="hu-HU"/>
          </a:p>
        </p:txBody>
      </p:sp>
      <p:pic>
        <p:nvPicPr>
          <p:cNvPr id="29706" name="Kép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53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7" name="Text Box 7"/>
          <p:cNvSpPr txBox="1">
            <a:spLocks noChangeArrowheads="1"/>
          </p:cNvSpPr>
          <p:nvPr/>
        </p:nvSpPr>
        <p:spPr bwMode="auto">
          <a:xfrm>
            <a:off x="5029200" y="5068888"/>
            <a:ext cx="3124200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1800" i="1">
                <a:solidFill>
                  <a:srgbClr val="FF0000"/>
                </a:solidFill>
              </a:rPr>
              <a:t>Skálafüggetlen eloszlás: események minden skálán</a:t>
            </a:r>
            <a:endParaRPr lang="en-US" altLang="hu-HU" sz="1800" i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30723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30724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3072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600200"/>
            <a:ext cx="813435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32771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2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32773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sp>
        <p:nvSpPr>
          <p:cNvPr id="32774" name="Szövegdoboz 5"/>
          <p:cNvSpPr txBox="1">
            <a:spLocks noChangeArrowheads="1"/>
          </p:cNvSpPr>
          <p:nvPr/>
        </p:nvSpPr>
        <p:spPr bwMode="auto">
          <a:xfrm>
            <a:off x="685800" y="1447800"/>
            <a:ext cx="27892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Alapkérdések:</a:t>
            </a:r>
          </a:p>
        </p:txBody>
      </p:sp>
      <p:sp>
        <p:nvSpPr>
          <p:cNvPr id="32775" name="Szövegdoboz 7"/>
          <p:cNvSpPr txBox="1">
            <a:spLocks noChangeArrowheads="1"/>
          </p:cNvSpPr>
          <p:nvPr/>
        </p:nvSpPr>
        <p:spPr bwMode="auto">
          <a:xfrm>
            <a:off x="180975" y="2335213"/>
            <a:ext cx="6472238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-Miért kell </a:t>
            </a:r>
            <a:r>
              <a:rPr lang="hu-HU" altLang="hu-HU" sz="2800" u="sng">
                <a:solidFill>
                  <a:srgbClr val="0000FF"/>
                </a:solidFill>
                <a:latin typeface="Comic Sans MS" panose="030F0702030302020204" pitchFamily="66" charset="0"/>
              </a:rPr>
              <a:t>lassan lehúzni </a:t>
            </a:r>
          </a:p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a szemtakaró tapaszt (sebtapaszt)?</a:t>
            </a:r>
          </a:p>
        </p:txBody>
      </p:sp>
      <p:sp>
        <p:nvSpPr>
          <p:cNvPr id="32776" name="Szövegdoboz 12"/>
          <p:cNvSpPr txBox="1">
            <a:spLocks noChangeArrowheads="1"/>
          </p:cNvSpPr>
          <p:nvPr/>
        </p:nvSpPr>
        <p:spPr bwMode="auto">
          <a:xfrm>
            <a:off x="3538538" y="3935413"/>
            <a:ext cx="5040312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 i="1">
                <a:solidFill>
                  <a:srgbClr val="FF0000"/>
                </a:solidFill>
                <a:latin typeface="Comic Sans MS" panose="030F0702030302020204" pitchFamily="66" charset="0"/>
              </a:rPr>
              <a:t>-Miért kell </a:t>
            </a:r>
            <a:r>
              <a:rPr lang="hu-HU" altLang="hu-HU" sz="2800" i="1" u="sng">
                <a:solidFill>
                  <a:srgbClr val="FF0000"/>
                </a:solidFill>
                <a:latin typeface="Comic Sans MS" panose="030F0702030302020204" pitchFamily="66" charset="0"/>
              </a:rPr>
              <a:t>gyorsan letépni </a:t>
            </a:r>
          </a:p>
          <a:p>
            <a:pPr algn="ctr">
              <a:spcBef>
                <a:spcPts val="600"/>
              </a:spcBef>
            </a:pPr>
            <a:r>
              <a:rPr lang="hu-HU" altLang="hu-HU" sz="2800" i="1">
                <a:solidFill>
                  <a:srgbClr val="FF0000"/>
                </a:solidFill>
                <a:latin typeface="Comic Sans MS" panose="030F0702030302020204" pitchFamily="66" charset="0"/>
              </a:rPr>
              <a:t>a szőrtelenítő gyantalapot?</a:t>
            </a:r>
          </a:p>
        </p:txBody>
      </p:sp>
      <p:pic>
        <p:nvPicPr>
          <p:cNvPr id="32777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2192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33795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33797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sp>
        <p:nvSpPr>
          <p:cNvPr id="33798" name="Szövegdoboz 5"/>
          <p:cNvSpPr txBox="1">
            <a:spLocks noChangeArrowheads="1"/>
          </p:cNvSpPr>
          <p:nvPr/>
        </p:nvSpPr>
        <p:spPr bwMode="auto">
          <a:xfrm>
            <a:off x="1219200" y="1562100"/>
            <a:ext cx="19383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Válasz:</a:t>
            </a:r>
          </a:p>
        </p:txBody>
      </p:sp>
      <p:sp>
        <p:nvSpPr>
          <p:cNvPr id="33799" name="Szövegdoboz 7"/>
          <p:cNvSpPr txBox="1">
            <a:spLocks noChangeArrowheads="1"/>
          </p:cNvSpPr>
          <p:nvPr/>
        </p:nvSpPr>
        <p:spPr bwMode="auto">
          <a:xfrm>
            <a:off x="762000" y="2335213"/>
            <a:ext cx="4346575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 u="sng">
                <a:solidFill>
                  <a:srgbClr val="0000FF"/>
                </a:solidFill>
                <a:latin typeface="Comic Sans MS" panose="030F0702030302020204" pitchFamily="66" charset="0"/>
              </a:rPr>
              <a:t>A kívánt hatások miatt</a:t>
            </a: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:</a:t>
            </a:r>
          </a:p>
        </p:txBody>
      </p:sp>
      <p:pic>
        <p:nvPicPr>
          <p:cNvPr id="33800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2192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Szövegdoboz 9"/>
          <p:cNvSpPr txBox="1">
            <a:spLocks noChangeArrowheads="1"/>
          </p:cNvSpPr>
          <p:nvPr/>
        </p:nvSpPr>
        <p:spPr bwMode="auto">
          <a:xfrm>
            <a:off x="874713" y="3048000"/>
            <a:ext cx="694848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 i="1" dirty="0">
                <a:solidFill>
                  <a:srgbClr val="0000FF"/>
                </a:solidFill>
                <a:latin typeface="Comic Sans MS" panose="030F0702030302020204" pitchFamily="66" charset="0"/>
              </a:rPr>
              <a:t>-</a:t>
            </a:r>
            <a:r>
              <a:rPr lang="hu-HU" altLang="hu-HU" sz="2800" i="1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Szemöldököt </a:t>
            </a:r>
            <a:r>
              <a:rPr lang="hu-HU" altLang="hu-HU" sz="2800" i="1" dirty="0">
                <a:solidFill>
                  <a:srgbClr val="0000FF"/>
                </a:solidFill>
                <a:latin typeface="Comic Sans MS" panose="030F0702030302020204" pitchFamily="66" charset="0"/>
              </a:rPr>
              <a:t>nem szeretnénk lehúzni</a:t>
            </a:r>
          </a:p>
        </p:txBody>
      </p:sp>
      <p:sp>
        <p:nvSpPr>
          <p:cNvPr id="33802" name="Szövegdoboz 10"/>
          <p:cNvSpPr txBox="1">
            <a:spLocks noChangeArrowheads="1"/>
          </p:cNvSpPr>
          <p:nvPr/>
        </p:nvSpPr>
        <p:spPr bwMode="auto">
          <a:xfrm>
            <a:off x="914400" y="3590925"/>
            <a:ext cx="35687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 i="1">
                <a:solidFill>
                  <a:srgbClr val="FF0000"/>
                </a:solidFill>
                <a:latin typeface="Comic Sans MS" panose="030F0702030302020204" pitchFamily="66" charset="0"/>
              </a:rPr>
              <a:t>-Szőrszálakat igen</a:t>
            </a:r>
          </a:p>
        </p:txBody>
      </p:sp>
      <p:sp>
        <p:nvSpPr>
          <p:cNvPr id="33803" name="Szövegdoboz 5"/>
          <p:cNvSpPr txBox="1">
            <a:spLocks noChangeArrowheads="1"/>
          </p:cNvSpPr>
          <p:nvPr/>
        </p:nvSpPr>
        <p:spPr bwMode="auto">
          <a:xfrm>
            <a:off x="2557463" y="4505325"/>
            <a:ext cx="4287837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  <a:latin typeface="Comic Sans MS" panose="030F0702030302020204" pitchFamily="66" charset="0"/>
              </a:rPr>
              <a:t>Fizikai magyarázat???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34819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0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34821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sp>
        <p:nvSpPr>
          <p:cNvPr id="34822" name="Szövegdoboz 5"/>
          <p:cNvSpPr txBox="1">
            <a:spLocks noChangeArrowheads="1"/>
          </p:cNvSpPr>
          <p:nvPr/>
        </p:nvSpPr>
        <p:spPr bwMode="auto">
          <a:xfrm>
            <a:off x="914400" y="1562100"/>
            <a:ext cx="4648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Gyakorlati tapasztalatok:</a:t>
            </a:r>
          </a:p>
        </p:txBody>
      </p:sp>
      <p:sp>
        <p:nvSpPr>
          <p:cNvPr id="34823" name="Szövegdoboz 7"/>
          <p:cNvSpPr txBox="1">
            <a:spLocks noChangeArrowheads="1"/>
          </p:cNvSpPr>
          <p:nvPr/>
        </p:nvSpPr>
        <p:spPr bwMode="auto">
          <a:xfrm>
            <a:off x="287338" y="2398713"/>
            <a:ext cx="7947025" cy="103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 u="sng">
                <a:solidFill>
                  <a:srgbClr val="0000FF"/>
                </a:solidFill>
                <a:latin typeface="Comic Sans MS" panose="030F0702030302020204" pitchFamily="66" charset="0"/>
              </a:rPr>
              <a:t>A letépési sebesség (v) és szükséges erő (F)</a:t>
            </a:r>
          </a:p>
          <a:p>
            <a:pPr algn="ctr">
              <a:spcBef>
                <a:spcPts val="600"/>
              </a:spcBef>
            </a:pPr>
            <a:r>
              <a:rPr lang="hu-HU" altLang="hu-HU" sz="2800" u="sng">
                <a:solidFill>
                  <a:srgbClr val="0000FF"/>
                </a:solidFill>
                <a:latin typeface="Comic Sans MS" panose="030F0702030302020204" pitchFamily="66" charset="0"/>
              </a:rPr>
              <a:t> között van összefüggés</a:t>
            </a:r>
            <a:endParaRPr lang="hu-HU" altLang="hu-HU" sz="280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34824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2192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5" name="Szövegdoboz 1"/>
          <p:cNvSpPr txBox="1">
            <a:spLocks noChangeArrowheads="1"/>
          </p:cNvSpPr>
          <p:nvPr/>
        </p:nvSpPr>
        <p:spPr bwMode="auto">
          <a:xfrm>
            <a:off x="2795588" y="4114800"/>
            <a:ext cx="3224212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>
                <a:solidFill>
                  <a:srgbClr val="FF0000"/>
                </a:solidFill>
              </a:rPr>
              <a:t>F-v összefüggés?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36868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sp>
        <p:nvSpPr>
          <p:cNvPr id="36869" name="Szövegdoboz 5"/>
          <p:cNvSpPr txBox="1">
            <a:spLocks noChangeArrowheads="1"/>
          </p:cNvSpPr>
          <p:nvPr/>
        </p:nvSpPr>
        <p:spPr bwMode="auto">
          <a:xfrm>
            <a:off x="914400" y="1219200"/>
            <a:ext cx="4648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További tapasztalatok:</a:t>
            </a:r>
          </a:p>
        </p:txBody>
      </p:sp>
      <p:sp>
        <p:nvSpPr>
          <p:cNvPr id="36870" name="Szövegdoboz 7"/>
          <p:cNvSpPr txBox="1">
            <a:spLocks noChangeArrowheads="1"/>
          </p:cNvSpPr>
          <p:nvPr/>
        </p:nvSpPr>
        <p:spPr bwMode="auto">
          <a:xfrm>
            <a:off x="193675" y="1981200"/>
            <a:ext cx="81343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Lassan húzva: csendes + mattos szalagfelület</a:t>
            </a:r>
          </a:p>
        </p:txBody>
      </p:sp>
      <p:pic>
        <p:nvPicPr>
          <p:cNvPr id="36871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Szövegdoboz 12"/>
          <p:cNvSpPr txBox="1">
            <a:spLocks noChangeArrowheads="1"/>
          </p:cNvSpPr>
          <p:nvPr/>
        </p:nvSpPr>
        <p:spPr bwMode="auto">
          <a:xfrm>
            <a:off x="222250" y="2524125"/>
            <a:ext cx="81470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FF0000"/>
                </a:solidFill>
                <a:latin typeface="Comic Sans MS" panose="030F0702030302020204" pitchFamily="66" charset="0"/>
              </a:rPr>
              <a:t>Gyorsan húzva: zajos + átlátszó szalagfelület</a:t>
            </a:r>
          </a:p>
        </p:txBody>
      </p:sp>
      <p:sp>
        <p:nvSpPr>
          <p:cNvPr id="36873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3825912"/>
            <a:ext cx="8915400" cy="2955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37892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sp>
        <p:nvSpPr>
          <p:cNvPr id="37893" name="Szövegdoboz 5"/>
          <p:cNvSpPr txBox="1">
            <a:spLocks noChangeArrowheads="1"/>
          </p:cNvSpPr>
          <p:nvPr/>
        </p:nvSpPr>
        <p:spPr bwMode="auto">
          <a:xfrm>
            <a:off x="914400" y="1219200"/>
            <a:ext cx="4648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További tapasztalatok:</a:t>
            </a:r>
          </a:p>
        </p:txBody>
      </p:sp>
      <p:sp>
        <p:nvSpPr>
          <p:cNvPr id="37894" name="Szövegdoboz 7"/>
          <p:cNvSpPr txBox="1">
            <a:spLocks noChangeArrowheads="1"/>
          </p:cNvSpPr>
          <p:nvPr/>
        </p:nvSpPr>
        <p:spPr bwMode="auto">
          <a:xfrm>
            <a:off x="193675" y="1981200"/>
            <a:ext cx="81343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Lassan húzva: csendes + mattos szalagfelület</a:t>
            </a:r>
          </a:p>
        </p:txBody>
      </p:sp>
      <p:pic>
        <p:nvPicPr>
          <p:cNvPr id="37895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56301"/>
            <a:ext cx="8534400" cy="32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7" name="Szövegdoboz 12"/>
          <p:cNvSpPr txBox="1">
            <a:spLocks noChangeArrowheads="1"/>
          </p:cNvSpPr>
          <p:nvPr/>
        </p:nvSpPr>
        <p:spPr bwMode="auto">
          <a:xfrm>
            <a:off x="222250" y="2524125"/>
            <a:ext cx="81470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FF0000"/>
                </a:solidFill>
                <a:latin typeface="Comic Sans MS" panose="030F0702030302020204" pitchFamily="66" charset="0"/>
              </a:rPr>
              <a:t>Gyorsan húzva: zajos + átlátszó szalagfelület</a:t>
            </a:r>
          </a:p>
        </p:txBody>
      </p:sp>
      <p:sp>
        <p:nvSpPr>
          <p:cNvPr id="37898" name="Szövegdoboz 14"/>
          <p:cNvSpPr txBox="1">
            <a:spLocks noChangeArrowheads="1"/>
          </p:cNvSpPr>
          <p:nvPr/>
        </p:nvSpPr>
        <p:spPr bwMode="auto">
          <a:xfrm>
            <a:off x="-30163" y="3057525"/>
            <a:ext cx="8816976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„Közepesen” húzva: instabil + csíkos szalagfelület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39939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39941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39942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Szövegdoboz 8"/>
          <p:cNvSpPr txBox="1">
            <a:spLocks noChangeArrowheads="1"/>
          </p:cNvSpPr>
          <p:nvPr/>
        </p:nvSpPr>
        <p:spPr bwMode="auto">
          <a:xfrm>
            <a:off x="914400" y="1533525"/>
            <a:ext cx="502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Szisztematikus vizsgálatok:</a:t>
            </a:r>
          </a:p>
        </p:txBody>
      </p:sp>
      <p:sp>
        <p:nvSpPr>
          <p:cNvPr id="39944" name="Szövegdoboz 9"/>
          <p:cNvSpPr txBox="1">
            <a:spLocks noChangeArrowheads="1"/>
          </p:cNvSpPr>
          <p:nvPr/>
        </p:nvSpPr>
        <p:spPr bwMode="auto">
          <a:xfrm>
            <a:off x="1066800" y="2449513"/>
            <a:ext cx="7848600" cy="2046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</a:pPr>
            <a:r>
              <a:rPr lang="hu-HU" altLang="hu-HU" sz="2800" i="1" dirty="0">
                <a:solidFill>
                  <a:schemeClr val="tx1"/>
                </a:solidFill>
              </a:rPr>
              <a:t>3 féle szalag,</a:t>
            </a:r>
          </a:p>
          <a:p>
            <a:pPr>
              <a:spcBef>
                <a:spcPts val="600"/>
              </a:spcBef>
            </a:pPr>
            <a:r>
              <a:rPr lang="hu-HU" altLang="hu-HU" sz="2800" i="1" dirty="0">
                <a:solidFill>
                  <a:schemeClr val="tx1"/>
                </a:solidFill>
              </a:rPr>
              <a:t>20-60 Celsius hőmérséklettartományban,</a:t>
            </a:r>
          </a:p>
          <a:p>
            <a:pPr>
              <a:spcBef>
                <a:spcPts val="600"/>
              </a:spcBef>
            </a:pPr>
            <a:r>
              <a:rPr lang="hu-HU" altLang="hu-HU" sz="2800" i="1" dirty="0">
                <a:solidFill>
                  <a:schemeClr val="tx1"/>
                </a:solidFill>
              </a:rPr>
              <a:t>állandó </a:t>
            </a:r>
            <a:r>
              <a:rPr lang="hu-HU" altLang="hu-HU" sz="2800" i="1" dirty="0" err="1">
                <a:solidFill>
                  <a:schemeClr val="tx1"/>
                </a:solidFill>
              </a:rPr>
              <a:t>v-vel</a:t>
            </a:r>
            <a:r>
              <a:rPr lang="hu-HU" altLang="hu-HU" sz="2800" i="1" dirty="0">
                <a:solidFill>
                  <a:schemeClr val="tx1"/>
                </a:solidFill>
              </a:rPr>
              <a:t> húzva            F erő mérése,</a:t>
            </a:r>
          </a:p>
          <a:p>
            <a:pPr>
              <a:spcBef>
                <a:spcPts val="600"/>
              </a:spcBef>
            </a:pPr>
            <a:r>
              <a:rPr lang="hu-HU" altLang="hu-HU" sz="2800" i="1" dirty="0">
                <a:solidFill>
                  <a:schemeClr val="tx1"/>
                </a:solidFill>
              </a:rPr>
              <a:t>állandó F-fel húzva             v </a:t>
            </a:r>
            <a:r>
              <a:rPr lang="hu-HU" altLang="hu-HU" sz="2800" i="1" dirty="0" smtClean="0">
                <a:solidFill>
                  <a:schemeClr val="tx1"/>
                </a:solidFill>
              </a:rPr>
              <a:t>sebességmérése</a:t>
            </a:r>
            <a:endParaRPr lang="hu-HU" altLang="hu-HU" sz="2800" i="1" dirty="0">
              <a:solidFill>
                <a:schemeClr val="tx1"/>
              </a:solidFill>
            </a:endParaRPr>
          </a:p>
        </p:txBody>
      </p:sp>
      <p:sp>
        <p:nvSpPr>
          <p:cNvPr id="39945" name="Jobbra nyíl 3"/>
          <p:cNvSpPr>
            <a:spLocks noChangeArrowheads="1"/>
          </p:cNvSpPr>
          <p:nvPr/>
        </p:nvSpPr>
        <p:spPr bwMode="auto">
          <a:xfrm>
            <a:off x="4724400" y="3632200"/>
            <a:ext cx="685800" cy="254000"/>
          </a:xfrm>
          <a:prstGeom prst="rightArrow">
            <a:avLst>
              <a:gd name="adj1" fmla="val 50000"/>
              <a:gd name="adj2" fmla="val 49938"/>
            </a:avLst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  <p:sp>
        <p:nvSpPr>
          <p:cNvPr id="39946" name="Jobbra nyíl 12"/>
          <p:cNvSpPr>
            <a:spLocks noChangeArrowheads="1"/>
          </p:cNvSpPr>
          <p:nvPr/>
        </p:nvSpPr>
        <p:spPr bwMode="auto">
          <a:xfrm>
            <a:off x="4724400" y="4089400"/>
            <a:ext cx="685800" cy="254000"/>
          </a:xfrm>
          <a:prstGeom prst="rightArrow">
            <a:avLst>
              <a:gd name="adj1" fmla="val 50000"/>
              <a:gd name="adj2" fmla="val 49938"/>
            </a:avLst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  <p:sp>
        <p:nvSpPr>
          <p:cNvPr id="39947" name="Szövegdoboz 13"/>
          <p:cNvSpPr txBox="1">
            <a:spLocks noChangeArrowheads="1"/>
          </p:cNvSpPr>
          <p:nvPr/>
        </p:nvSpPr>
        <p:spPr bwMode="auto">
          <a:xfrm>
            <a:off x="2208213" y="4810125"/>
            <a:ext cx="4703762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>
                <a:solidFill>
                  <a:srgbClr val="FF0000"/>
                </a:solidFill>
              </a:rPr>
              <a:t>F-v összefüggés elemzése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40963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40965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40966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7" name="Szövegdoboz 8"/>
          <p:cNvSpPr txBox="1">
            <a:spLocks noChangeArrowheads="1"/>
          </p:cNvSpPr>
          <p:nvPr/>
        </p:nvSpPr>
        <p:spPr bwMode="auto">
          <a:xfrm>
            <a:off x="228600" y="1533525"/>
            <a:ext cx="6172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Erő-sebesség (F-v) összefüggések:</a:t>
            </a:r>
          </a:p>
        </p:txBody>
      </p:sp>
      <p:pic>
        <p:nvPicPr>
          <p:cNvPr id="40968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209800"/>
            <a:ext cx="6334125" cy="386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41987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41989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41990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Szövegdoboz 8"/>
          <p:cNvSpPr txBox="1">
            <a:spLocks noChangeArrowheads="1"/>
          </p:cNvSpPr>
          <p:nvPr/>
        </p:nvSpPr>
        <p:spPr bwMode="auto">
          <a:xfrm>
            <a:off x="228600" y="1533525"/>
            <a:ext cx="6172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Erő-sebesség (F-v) összefüggések:</a:t>
            </a:r>
          </a:p>
        </p:txBody>
      </p:sp>
      <p:pic>
        <p:nvPicPr>
          <p:cNvPr id="4199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057400"/>
            <a:ext cx="2771775" cy="169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3" name="Szövegdoboz 9"/>
          <p:cNvSpPr txBox="1">
            <a:spLocks noChangeArrowheads="1"/>
          </p:cNvSpPr>
          <p:nvPr/>
        </p:nvSpPr>
        <p:spPr bwMode="auto">
          <a:xfrm>
            <a:off x="301625" y="2209800"/>
            <a:ext cx="54721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>
                <a:solidFill>
                  <a:srgbClr val="0000FF"/>
                </a:solidFill>
              </a:rPr>
              <a:t>Kis sebességeknél, </a:t>
            </a:r>
            <a:r>
              <a:rPr lang="hu-HU" altLang="hu-HU" sz="2800" i="1">
                <a:solidFill>
                  <a:srgbClr val="0000FF"/>
                </a:solidFill>
              </a:rPr>
              <a:t>v</a:t>
            </a:r>
            <a:r>
              <a:rPr lang="hu-HU" altLang="hu-HU" sz="2800">
                <a:solidFill>
                  <a:srgbClr val="0000FF"/>
                </a:solidFill>
              </a:rPr>
              <a:t> &lt; 1mm/s:</a:t>
            </a:r>
          </a:p>
        </p:txBody>
      </p:sp>
      <p:sp>
        <p:nvSpPr>
          <p:cNvPr id="3" name="Téglalap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26599" y="2971800"/>
            <a:ext cx="1544205" cy="584775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794700"/>
            <a:ext cx="3728465" cy="2225100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8080" y="3830231"/>
            <a:ext cx="3806565" cy="2289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43011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2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43013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43014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5" name="Szövegdoboz 8"/>
          <p:cNvSpPr txBox="1">
            <a:spLocks noChangeArrowheads="1"/>
          </p:cNvSpPr>
          <p:nvPr/>
        </p:nvSpPr>
        <p:spPr bwMode="auto">
          <a:xfrm>
            <a:off x="228600" y="1533525"/>
            <a:ext cx="6172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Erő-sebesség (F-v) összefüggések:</a:t>
            </a:r>
          </a:p>
        </p:txBody>
      </p:sp>
      <p:sp>
        <p:nvSpPr>
          <p:cNvPr id="43017" name="Szövegdoboz 9"/>
          <p:cNvSpPr txBox="1">
            <a:spLocks noChangeArrowheads="1"/>
          </p:cNvSpPr>
          <p:nvPr/>
        </p:nvSpPr>
        <p:spPr bwMode="auto">
          <a:xfrm>
            <a:off x="301625" y="2209800"/>
            <a:ext cx="54721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>
                <a:solidFill>
                  <a:srgbClr val="0000FF"/>
                </a:solidFill>
              </a:rPr>
              <a:t>Kis sebességeknél, </a:t>
            </a:r>
            <a:r>
              <a:rPr lang="hu-HU" altLang="hu-HU" sz="2800" i="1">
                <a:solidFill>
                  <a:srgbClr val="0000FF"/>
                </a:solidFill>
              </a:rPr>
              <a:t>v</a:t>
            </a:r>
            <a:r>
              <a:rPr lang="hu-HU" altLang="hu-HU" sz="2800">
                <a:solidFill>
                  <a:srgbClr val="0000FF"/>
                </a:solidFill>
              </a:rPr>
              <a:t> &lt; 1mm/s:</a:t>
            </a:r>
          </a:p>
        </p:txBody>
      </p:sp>
      <p:sp>
        <p:nvSpPr>
          <p:cNvPr id="43018" name="Szövegdoboz 10"/>
          <p:cNvSpPr txBox="1">
            <a:spLocks noChangeArrowheads="1"/>
          </p:cNvSpPr>
          <p:nvPr/>
        </p:nvSpPr>
        <p:spPr bwMode="auto">
          <a:xfrm>
            <a:off x="304800" y="3733800"/>
            <a:ext cx="7002463" cy="1354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400">
                <a:solidFill>
                  <a:srgbClr val="0000FF"/>
                </a:solidFill>
                <a:latin typeface="Comic Sans MS" panose="030F0702030302020204" pitchFamily="66" charset="0"/>
              </a:rPr>
              <a:t>A töltőanyag viszkózusan folyik, </a:t>
            </a:r>
          </a:p>
          <a:p>
            <a:pPr algn="ctr">
              <a:spcBef>
                <a:spcPts val="600"/>
              </a:spcBef>
            </a:pPr>
            <a:r>
              <a:rPr lang="hu-HU" altLang="hu-HU" sz="2400">
                <a:solidFill>
                  <a:srgbClr val="0000FF"/>
                </a:solidFill>
                <a:latin typeface="Comic Sans MS" panose="030F0702030302020204" pitchFamily="66" charset="0"/>
              </a:rPr>
              <a:t>és úgy hagyja el a tekercset, </a:t>
            </a:r>
          </a:p>
          <a:p>
            <a:pPr algn="ctr">
              <a:spcBef>
                <a:spcPts val="600"/>
              </a:spcBef>
            </a:pPr>
            <a:r>
              <a:rPr lang="hu-HU" altLang="hu-HU" sz="2400">
                <a:solidFill>
                  <a:srgbClr val="0000FF"/>
                </a:solidFill>
                <a:latin typeface="Comic Sans MS" panose="030F0702030302020204" pitchFamily="66" charset="0"/>
              </a:rPr>
              <a:t>hogy közben bezár apró levegő buborékokat  </a:t>
            </a:r>
          </a:p>
        </p:txBody>
      </p:sp>
      <p:sp>
        <p:nvSpPr>
          <p:cNvPr id="3" name="Téglalap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26599" y="2971800"/>
            <a:ext cx="1544205" cy="584775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43020" name="Szövegdoboz 11"/>
          <p:cNvSpPr txBox="1">
            <a:spLocks noChangeArrowheads="1"/>
          </p:cNvSpPr>
          <p:nvPr/>
        </p:nvSpPr>
        <p:spPr bwMode="auto">
          <a:xfrm>
            <a:off x="169863" y="5343525"/>
            <a:ext cx="8666162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u="sng">
                <a:solidFill>
                  <a:srgbClr val="FF0000"/>
                </a:solidFill>
                <a:latin typeface="Comic Sans MS" panose="030F0702030302020204" pitchFamily="66" charset="0"/>
              </a:rPr>
              <a:t>Nagyon lassú letépéshez szükséges erő nagyon kicsi</a:t>
            </a:r>
          </a:p>
        </p:txBody>
      </p:sp>
      <p:sp>
        <p:nvSpPr>
          <p:cNvPr id="43021" name="Jobbra nyíl 12"/>
          <p:cNvSpPr>
            <a:spLocks noChangeArrowheads="1"/>
          </p:cNvSpPr>
          <p:nvPr/>
        </p:nvSpPr>
        <p:spPr bwMode="auto">
          <a:xfrm>
            <a:off x="304800" y="3886200"/>
            <a:ext cx="685800" cy="254000"/>
          </a:xfrm>
          <a:prstGeom prst="rightArrow">
            <a:avLst>
              <a:gd name="adj1" fmla="val 50000"/>
              <a:gd name="adj2" fmla="val 49938"/>
            </a:avLst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  <p:pic>
        <p:nvPicPr>
          <p:cNvPr id="14" name="Kép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057400"/>
            <a:ext cx="2771775" cy="169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45059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45061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45062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3" name="Szövegdoboz 8"/>
          <p:cNvSpPr txBox="1">
            <a:spLocks noChangeArrowheads="1"/>
          </p:cNvSpPr>
          <p:nvPr/>
        </p:nvSpPr>
        <p:spPr bwMode="auto">
          <a:xfrm>
            <a:off x="228600" y="1533525"/>
            <a:ext cx="6172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Erő-sebesség (F-v) összefüggések:</a:t>
            </a:r>
          </a:p>
        </p:txBody>
      </p:sp>
      <p:sp>
        <p:nvSpPr>
          <p:cNvPr id="45065" name="Szövegdoboz 9"/>
          <p:cNvSpPr txBox="1">
            <a:spLocks noChangeArrowheads="1"/>
          </p:cNvSpPr>
          <p:nvPr/>
        </p:nvSpPr>
        <p:spPr bwMode="auto">
          <a:xfrm>
            <a:off x="92075" y="2362200"/>
            <a:ext cx="58912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>
                <a:solidFill>
                  <a:srgbClr val="0000FF"/>
                </a:solidFill>
              </a:rPr>
              <a:t>Nagy sebességeknél, </a:t>
            </a:r>
            <a:r>
              <a:rPr lang="hu-HU" altLang="hu-HU" sz="2800" i="1">
                <a:solidFill>
                  <a:srgbClr val="0000FF"/>
                </a:solidFill>
              </a:rPr>
              <a:t>v</a:t>
            </a:r>
            <a:r>
              <a:rPr lang="hu-HU" altLang="hu-HU" sz="2800">
                <a:solidFill>
                  <a:srgbClr val="0000FF"/>
                </a:solidFill>
              </a:rPr>
              <a:t> &gt; 5 mm/s:</a:t>
            </a:r>
          </a:p>
        </p:txBody>
      </p:sp>
      <p:sp>
        <p:nvSpPr>
          <p:cNvPr id="45066" name="Szövegdoboz 10"/>
          <p:cNvSpPr txBox="1">
            <a:spLocks noChangeArrowheads="1"/>
          </p:cNvSpPr>
          <p:nvPr/>
        </p:nvSpPr>
        <p:spPr bwMode="auto">
          <a:xfrm>
            <a:off x="1355725" y="4953000"/>
            <a:ext cx="656907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400">
                <a:solidFill>
                  <a:srgbClr val="0000FF"/>
                </a:solidFill>
                <a:latin typeface="Comic Sans MS" panose="030F0702030302020204" pitchFamily="66" charset="0"/>
              </a:rPr>
              <a:t>A töltőanyag a szilárd testekre jellemzőan</a:t>
            </a:r>
          </a:p>
          <a:p>
            <a:pPr algn="ctr">
              <a:spcBef>
                <a:spcPts val="600"/>
              </a:spcBef>
            </a:pPr>
            <a:r>
              <a:rPr lang="hu-HU" altLang="hu-HU" sz="2400">
                <a:solidFill>
                  <a:srgbClr val="0000FF"/>
                </a:solidFill>
                <a:latin typeface="Comic Sans MS" panose="030F0702030302020204" pitchFamily="66" charset="0"/>
              </a:rPr>
              <a:t>„ridegen” válik le a tekercsről </a:t>
            </a:r>
          </a:p>
        </p:txBody>
      </p:sp>
      <p:sp>
        <p:nvSpPr>
          <p:cNvPr id="45067" name="Szövegdoboz 11"/>
          <p:cNvSpPr txBox="1">
            <a:spLocks noChangeArrowheads="1"/>
          </p:cNvSpPr>
          <p:nvPr/>
        </p:nvSpPr>
        <p:spPr bwMode="auto">
          <a:xfrm>
            <a:off x="658813" y="3048000"/>
            <a:ext cx="5270500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u="sng">
                <a:solidFill>
                  <a:srgbClr val="FF0000"/>
                </a:solidFill>
                <a:latin typeface="Comic Sans MS" panose="030F0702030302020204" pitchFamily="66" charset="0"/>
              </a:rPr>
              <a:t>Viszonylag nagy erő szükséges,</a:t>
            </a:r>
          </a:p>
          <a:p>
            <a:pPr algn="ctr">
              <a:spcBef>
                <a:spcPts val="600"/>
              </a:spcBef>
            </a:pPr>
            <a:r>
              <a:rPr lang="hu-HU" altLang="hu-HU" u="sng">
                <a:solidFill>
                  <a:srgbClr val="FF0000"/>
                </a:solidFill>
                <a:latin typeface="Comic Sans MS" panose="030F0702030302020204" pitchFamily="66" charset="0"/>
              </a:rPr>
              <a:t>Nem nagyon függ a sebességtől</a:t>
            </a:r>
          </a:p>
        </p:txBody>
      </p:sp>
      <p:sp>
        <p:nvSpPr>
          <p:cNvPr id="45068" name="Szövegdoboz 9"/>
          <p:cNvSpPr txBox="1">
            <a:spLocks noChangeArrowheads="1"/>
          </p:cNvSpPr>
          <p:nvPr/>
        </p:nvSpPr>
        <p:spPr bwMode="auto">
          <a:xfrm>
            <a:off x="198438" y="4095750"/>
            <a:ext cx="62023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000">
                <a:solidFill>
                  <a:srgbClr val="FF0000"/>
                </a:solidFill>
                <a:latin typeface="Comic Sans MS" panose="030F0702030302020204" pitchFamily="66" charset="0"/>
              </a:rPr>
              <a:t>(zajosan, tiszta - átlátszó – lehúzott felülettel)</a:t>
            </a:r>
          </a:p>
        </p:txBody>
      </p:sp>
      <p:sp>
        <p:nvSpPr>
          <p:cNvPr id="45069" name="Jobbra nyíl 12"/>
          <p:cNvSpPr>
            <a:spLocks noChangeArrowheads="1"/>
          </p:cNvSpPr>
          <p:nvPr/>
        </p:nvSpPr>
        <p:spPr bwMode="auto">
          <a:xfrm>
            <a:off x="304800" y="5080000"/>
            <a:ext cx="685800" cy="254000"/>
          </a:xfrm>
          <a:prstGeom prst="rightArrow">
            <a:avLst>
              <a:gd name="adj1" fmla="val 50000"/>
              <a:gd name="adj2" fmla="val 49938"/>
            </a:avLst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  <p:pic>
        <p:nvPicPr>
          <p:cNvPr id="14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25" y="2057400"/>
            <a:ext cx="2771775" cy="1690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46083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46084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5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1917700"/>
            <a:ext cx="5387975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6" name="Szövegdoboz 8"/>
          <p:cNvSpPr txBox="1">
            <a:spLocks noChangeArrowheads="1"/>
          </p:cNvSpPr>
          <p:nvPr/>
        </p:nvSpPr>
        <p:spPr bwMode="auto">
          <a:xfrm>
            <a:off x="1295400" y="4572000"/>
            <a:ext cx="2819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1800">
                <a:solidFill>
                  <a:schemeClr val="tx1"/>
                </a:solidFill>
              </a:rPr>
              <a:t>(Wikipédiából vett kép)</a:t>
            </a:r>
          </a:p>
        </p:txBody>
      </p:sp>
      <p:sp>
        <p:nvSpPr>
          <p:cNvPr id="46087" name="Szövegdoboz 9"/>
          <p:cNvSpPr txBox="1">
            <a:spLocks noChangeArrowheads="1"/>
          </p:cNvSpPr>
          <p:nvPr/>
        </p:nvSpPr>
        <p:spPr bwMode="auto">
          <a:xfrm>
            <a:off x="152400" y="1371600"/>
            <a:ext cx="58912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>
                <a:solidFill>
                  <a:srgbClr val="0000FF"/>
                </a:solidFill>
              </a:rPr>
              <a:t>Nagy sebességeknél, </a:t>
            </a:r>
            <a:r>
              <a:rPr lang="hu-HU" altLang="hu-HU" sz="2800" i="1">
                <a:solidFill>
                  <a:srgbClr val="0000FF"/>
                </a:solidFill>
              </a:rPr>
              <a:t>v</a:t>
            </a:r>
            <a:r>
              <a:rPr lang="hu-HU" altLang="hu-HU" sz="2800">
                <a:solidFill>
                  <a:srgbClr val="0000FF"/>
                </a:solidFill>
              </a:rPr>
              <a:t> &gt; 5 mm/s:</a:t>
            </a:r>
          </a:p>
        </p:txBody>
      </p:sp>
      <p:sp>
        <p:nvSpPr>
          <p:cNvPr id="46088" name="Szövegdoboz 8"/>
          <p:cNvSpPr txBox="1">
            <a:spLocks noChangeArrowheads="1"/>
          </p:cNvSpPr>
          <p:nvPr/>
        </p:nvSpPr>
        <p:spPr bwMode="auto">
          <a:xfrm>
            <a:off x="5638800" y="2209800"/>
            <a:ext cx="33528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400">
                <a:solidFill>
                  <a:srgbClr val="FF0000"/>
                </a:solidFill>
                <a:latin typeface="Comic Sans MS" panose="030F0702030302020204" pitchFamily="66" charset="0"/>
              </a:rPr>
              <a:t>Rideg leválás, mert nagy a belső súrlódás</a:t>
            </a:r>
          </a:p>
        </p:txBody>
      </p:sp>
      <p:sp>
        <p:nvSpPr>
          <p:cNvPr id="4" name="Téglalap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884830" y="3124200"/>
            <a:ext cx="2268570" cy="91242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46090" name="Szövegdoboz 8"/>
          <p:cNvSpPr txBox="1">
            <a:spLocks noChangeArrowheads="1"/>
          </p:cNvSpPr>
          <p:nvPr/>
        </p:nvSpPr>
        <p:spPr bwMode="auto">
          <a:xfrm>
            <a:off x="5562600" y="4122738"/>
            <a:ext cx="33528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Newton-féle belső súrlódási törvény</a:t>
            </a:r>
          </a:p>
        </p:txBody>
      </p:sp>
      <p:pic>
        <p:nvPicPr>
          <p:cNvPr id="46091" name="Kép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92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47107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47108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9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1917700"/>
            <a:ext cx="5387975" cy="274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Szövegdoboz 8"/>
          <p:cNvSpPr txBox="1">
            <a:spLocks noChangeArrowheads="1"/>
          </p:cNvSpPr>
          <p:nvPr/>
        </p:nvSpPr>
        <p:spPr bwMode="auto">
          <a:xfrm>
            <a:off x="1295400" y="4572000"/>
            <a:ext cx="2819400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1800">
                <a:solidFill>
                  <a:schemeClr val="tx1"/>
                </a:solidFill>
              </a:rPr>
              <a:t>(Wikipédiából vett kép)</a:t>
            </a:r>
          </a:p>
        </p:txBody>
      </p:sp>
      <p:sp>
        <p:nvSpPr>
          <p:cNvPr id="47111" name="Szövegdoboz 9"/>
          <p:cNvSpPr txBox="1">
            <a:spLocks noChangeArrowheads="1"/>
          </p:cNvSpPr>
          <p:nvPr/>
        </p:nvSpPr>
        <p:spPr bwMode="auto">
          <a:xfrm>
            <a:off x="152400" y="1371600"/>
            <a:ext cx="5891213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>
                <a:solidFill>
                  <a:srgbClr val="0000FF"/>
                </a:solidFill>
              </a:rPr>
              <a:t>Nagy sebességeknél, </a:t>
            </a:r>
            <a:r>
              <a:rPr lang="hu-HU" altLang="hu-HU" sz="2800" i="1">
                <a:solidFill>
                  <a:srgbClr val="0000FF"/>
                </a:solidFill>
              </a:rPr>
              <a:t>v</a:t>
            </a:r>
            <a:r>
              <a:rPr lang="hu-HU" altLang="hu-HU" sz="2800">
                <a:solidFill>
                  <a:srgbClr val="0000FF"/>
                </a:solidFill>
              </a:rPr>
              <a:t> &gt; 5 mm/s:</a:t>
            </a:r>
          </a:p>
        </p:txBody>
      </p:sp>
      <p:sp>
        <p:nvSpPr>
          <p:cNvPr id="47112" name="Szövegdoboz 8"/>
          <p:cNvSpPr txBox="1">
            <a:spLocks noChangeArrowheads="1"/>
          </p:cNvSpPr>
          <p:nvPr/>
        </p:nvSpPr>
        <p:spPr bwMode="auto">
          <a:xfrm>
            <a:off x="5638800" y="2209800"/>
            <a:ext cx="33528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400">
                <a:solidFill>
                  <a:srgbClr val="FF0000"/>
                </a:solidFill>
                <a:latin typeface="Comic Sans MS" panose="030F0702030302020204" pitchFamily="66" charset="0"/>
              </a:rPr>
              <a:t>Rideg leválás, mert nagy a belső súrlódás</a:t>
            </a:r>
          </a:p>
        </p:txBody>
      </p:sp>
      <p:sp>
        <p:nvSpPr>
          <p:cNvPr id="4" name="Téglalap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884830" y="3124200"/>
            <a:ext cx="2268570" cy="91242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47114" name="Szövegdoboz 8"/>
          <p:cNvSpPr txBox="1">
            <a:spLocks noChangeArrowheads="1"/>
          </p:cNvSpPr>
          <p:nvPr/>
        </p:nvSpPr>
        <p:spPr bwMode="auto">
          <a:xfrm>
            <a:off x="5562600" y="4122738"/>
            <a:ext cx="3352800" cy="83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Newton-féle belső súrlódási törvény</a:t>
            </a:r>
          </a:p>
        </p:txBody>
      </p:sp>
      <p:sp>
        <p:nvSpPr>
          <p:cNvPr id="47115" name="Szövegdoboz 8"/>
          <p:cNvSpPr txBox="1">
            <a:spLocks noChangeArrowheads="1"/>
          </p:cNvSpPr>
          <p:nvPr/>
        </p:nvSpPr>
        <p:spPr bwMode="auto">
          <a:xfrm>
            <a:off x="0" y="5037138"/>
            <a:ext cx="4114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A töltőanyag vastagsága:</a:t>
            </a:r>
          </a:p>
        </p:txBody>
      </p:sp>
      <p:sp>
        <p:nvSpPr>
          <p:cNvPr id="5" name="Téglalap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94916" y="5029200"/>
            <a:ext cx="3567708" cy="465833"/>
          </a:xfrm>
          <a:prstGeom prst="rect">
            <a:avLst/>
          </a:prstGeom>
          <a:blipFill>
            <a:blip r:embed="rId5"/>
            <a:stretch>
              <a:fillRect b="-11842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47117" name="Szövegdoboz 8"/>
          <p:cNvSpPr txBox="1">
            <a:spLocks noChangeArrowheads="1"/>
          </p:cNvSpPr>
          <p:nvPr/>
        </p:nvSpPr>
        <p:spPr bwMode="auto">
          <a:xfrm>
            <a:off x="76200" y="5557838"/>
            <a:ext cx="1066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Kívül:</a:t>
            </a:r>
          </a:p>
        </p:txBody>
      </p:sp>
      <p:sp>
        <p:nvSpPr>
          <p:cNvPr id="6" name="Téglalap 5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90600" y="5509429"/>
            <a:ext cx="3195170" cy="586571"/>
          </a:xfrm>
          <a:prstGeom prst="rect">
            <a:avLst/>
          </a:prstGeom>
          <a:blipFill>
            <a:blip r:embed="rId6"/>
            <a:stretch>
              <a:fillRect t="-1042" r="-1908" b="-9375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47119" name="Szövegdoboz 8"/>
          <p:cNvSpPr txBox="1">
            <a:spLocks noChangeArrowheads="1"/>
          </p:cNvSpPr>
          <p:nvPr/>
        </p:nvSpPr>
        <p:spPr bwMode="auto">
          <a:xfrm>
            <a:off x="4267200" y="5562600"/>
            <a:ext cx="1066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Belül:</a:t>
            </a:r>
          </a:p>
        </p:txBody>
      </p:sp>
      <p:sp>
        <p:nvSpPr>
          <p:cNvPr id="7" name="Téglalap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65091" y="5558135"/>
            <a:ext cx="1074781" cy="461665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8" name="Téglalap 7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384015" y="5447193"/>
            <a:ext cx="2378985" cy="725007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9" name="Téglalap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286000" y="6172200"/>
            <a:ext cx="1973745" cy="667299"/>
          </a:xfrm>
          <a:prstGeom prst="rect">
            <a:avLst/>
          </a:prstGeom>
          <a:blipFill>
            <a:blip r:embed="rId9"/>
            <a:stretch>
              <a:fillRect r="-2160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47123" name="Jobbra nyíl 26"/>
          <p:cNvSpPr>
            <a:spLocks noChangeArrowheads="1"/>
          </p:cNvSpPr>
          <p:nvPr/>
        </p:nvSpPr>
        <p:spPr bwMode="auto">
          <a:xfrm>
            <a:off x="1447800" y="6400800"/>
            <a:ext cx="685800" cy="228600"/>
          </a:xfrm>
          <a:prstGeom prst="rightArrow">
            <a:avLst>
              <a:gd name="adj1" fmla="val 50000"/>
              <a:gd name="adj2" fmla="val 49944"/>
            </a:avLst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  <p:sp>
        <p:nvSpPr>
          <p:cNvPr id="47124" name="Szövegdoboz 8"/>
          <p:cNvSpPr txBox="1">
            <a:spLocks noChangeArrowheads="1"/>
          </p:cNvSpPr>
          <p:nvPr/>
        </p:nvSpPr>
        <p:spPr bwMode="auto">
          <a:xfrm>
            <a:off x="4243388" y="6243638"/>
            <a:ext cx="177641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400">
                <a:solidFill>
                  <a:srgbClr val="FF0000"/>
                </a:solidFill>
                <a:latin typeface="Comic Sans MS" panose="030F0702030302020204" pitchFamily="66" charset="0"/>
              </a:rPr>
              <a:t>nagy érték</a:t>
            </a:r>
          </a:p>
        </p:txBody>
      </p:sp>
      <p:sp>
        <p:nvSpPr>
          <p:cNvPr id="47125" name="Jobbra nyíl 28"/>
          <p:cNvSpPr>
            <a:spLocks noChangeArrowheads="1"/>
          </p:cNvSpPr>
          <p:nvPr/>
        </p:nvSpPr>
        <p:spPr bwMode="auto">
          <a:xfrm>
            <a:off x="6096000" y="6400800"/>
            <a:ext cx="685800" cy="228600"/>
          </a:xfrm>
          <a:prstGeom prst="rightArrow">
            <a:avLst>
              <a:gd name="adj1" fmla="val 50000"/>
              <a:gd name="adj2" fmla="val 49944"/>
            </a:avLst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  <p:sp>
        <p:nvSpPr>
          <p:cNvPr id="30" name="Téglalap 29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915654" y="6213157"/>
            <a:ext cx="1473673" cy="492443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49155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49157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49158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9" name="Szövegdoboz 8"/>
          <p:cNvSpPr txBox="1">
            <a:spLocks noChangeArrowheads="1"/>
          </p:cNvSpPr>
          <p:nvPr/>
        </p:nvSpPr>
        <p:spPr bwMode="auto">
          <a:xfrm>
            <a:off x="228600" y="1533525"/>
            <a:ext cx="6172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Erő-sebesség (F-v) összefüggések:</a:t>
            </a:r>
          </a:p>
        </p:txBody>
      </p:sp>
      <p:pic>
        <p:nvPicPr>
          <p:cNvPr id="49160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425" y="2216150"/>
            <a:ext cx="3152775" cy="192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61" name="Szövegdoboz 9"/>
          <p:cNvSpPr txBox="1">
            <a:spLocks noChangeArrowheads="1"/>
          </p:cNvSpPr>
          <p:nvPr/>
        </p:nvSpPr>
        <p:spPr bwMode="auto">
          <a:xfrm>
            <a:off x="831850" y="2209800"/>
            <a:ext cx="4411663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Közbülső sebességeknél</a:t>
            </a:r>
            <a:r>
              <a:rPr lang="hu-HU" altLang="hu-HU" sz="2800">
                <a:solidFill>
                  <a:srgbClr val="0000FF"/>
                </a:solidFill>
              </a:rPr>
              <a:t>, </a:t>
            </a:r>
          </a:p>
          <a:p>
            <a:pPr algn="ctr"/>
            <a:r>
              <a:rPr lang="hu-HU" altLang="hu-HU" sz="2800">
                <a:solidFill>
                  <a:srgbClr val="0000FF"/>
                </a:solidFill>
              </a:rPr>
              <a:t>1mm/s &lt; v &lt; 5 mm/s:</a:t>
            </a:r>
          </a:p>
        </p:txBody>
      </p:sp>
      <p:sp>
        <p:nvSpPr>
          <p:cNvPr id="49162" name="Szövegdoboz 10"/>
          <p:cNvSpPr txBox="1">
            <a:spLocks noChangeArrowheads="1"/>
          </p:cNvSpPr>
          <p:nvPr/>
        </p:nvSpPr>
        <p:spPr bwMode="auto">
          <a:xfrm>
            <a:off x="1241425" y="4953000"/>
            <a:ext cx="6797675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400">
                <a:solidFill>
                  <a:srgbClr val="0000FF"/>
                </a:solidFill>
                <a:latin typeface="Comic Sans MS" panose="030F0702030302020204" pitchFamily="66" charset="0"/>
              </a:rPr>
              <a:t>A töltőanyag váltakozva viszkózus folyással </a:t>
            </a:r>
          </a:p>
          <a:p>
            <a:pPr algn="ctr">
              <a:spcBef>
                <a:spcPts val="600"/>
              </a:spcBef>
            </a:pPr>
            <a:r>
              <a:rPr lang="hu-HU" altLang="hu-HU" sz="2400">
                <a:solidFill>
                  <a:srgbClr val="0000FF"/>
                </a:solidFill>
                <a:latin typeface="Comic Sans MS" panose="030F0702030302020204" pitchFamily="66" charset="0"/>
              </a:rPr>
              <a:t>vagy „ridegen” válik le a tekercsről </a:t>
            </a:r>
          </a:p>
        </p:txBody>
      </p:sp>
      <p:sp>
        <p:nvSpPr>
          <p:cNvPr id="49163" name="Szövegdoboz 11"/>
          <p:cNvSpPr txBox="1">
            <a:spLocks noChangeArrowheads="1"/>
          </p:cNvSpPr>
          <p:nvPr/>
        </p:nvSpPr>
        <p:spPr bwMode="auto">
          <a:xfrm>
            <a:off x="803275" y="3297238"/>
            <a:ext cx="4981575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u="sng">
                <a:solidFill>
                  <a:srgbClr val="FF0000"/>
                </a:solidFill>
                <a:latin typeface="Comic Sans MS" panose="030F0702030302020204" pitchFamily="66" charset="0"/>
              </a:rPr>
              <a:t>Instabil, szaggatott folyamat</a:t>
            </a:r>
          </a:p>
        </p:txBody>
      </p:sp>
      <p:sp>
        <p:nvSpPr>
          <p:cNvPr id="49164" name="Szövegdoboz 9"/>
          <p:cNvSpPr txBox="1">
            <a:spLocks noChangeArrowheads="1"/>
          </p:cNvSpPr>
          <p:nvPr/>
        </p:nvSpPr>
        <p:spPr bwMode="auto">
          <a:xfrm>
            <a:off x="868363" y="3886200"/>
            <a:ext cx="4862512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>
                <a:solidFill>
                  <a:srgbClr val="FF0000"/>
                </a:solidFill>
                <a:latin typeface="Comic Sans MS" panose="030F0702030302020204" pitchFamily="66" charset="0"/>
              </a:rPr>
              <a:t>(csíkozott a lehúzott felület)</a:t>
            </a:r>
          </a:p>
        </p:txBody>
      </p:sp>
      <p:sp>
        <p:nvSpPr>
          <p:cNvPr id="49165" name="Jobbra nyíl 12"/>
          <p:cNvSpPr>
            <a:spLocks noChangeArrowheads="1"/>
          </p:cNvSpPr>
          <p:nvPr/>
        </p:nvSpPr>
        <p:spPr bwMode="auto">
          <a:xfrm>
            <a:off x="304800" y="5080000"/>
            <a:ext cx="685800" cy="254000"/>
          </a:xfrm>
          <a:prstGeom prst="rightArrow">
            <a:avLst>
              <a:gd name="adj1" fmla="val 50000"/>
              <a:gd name="adj2" fmla="val 49938"/>
            </a:avLst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52227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8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52229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52230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1" name="Szövegdoboz 8"/>
          <p:cNvSpPr txBox="1">
            <a:spLocks noChangeArrowheads="1"/>
          </p:cNvSpPr>
          <p:nvPr/>
        </p:nvSpPr>
        <p:spPr bwMode="auto">
          <a:xfrm>
            <a:off x="228600" y="1295400"/>
            <a:ext cx="6172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</a:rPr>
              <a:t>Erő-sebesség (F-v) összefüggések:</a:t>
            </a:r>
          </a:p>
        </p:txBody>
      </p:sp>
      <p:sp>
        <p:nvSpPr>
          <p:cNvPr id="52232" name="Szövegdoboz 9"/>
          <p:cNvSpPr txBox="1">
            <a:spLocks noChangeArrowheads="1"/>
          </p:cNvSpPr>
          <p:nvPr/>
        </p:nvSpPr>
        <p:spPr bwMode="auto">
          <a:xfrm>
            <a:off x="2727325" y="1905000"/>
            <a:ext cx="3902075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>
                <a:solidFill>
                  <a:srgbClr val="0000FF"/>
                </a:solidFill>
                <a:latin typeface="Comic Sans MS" panose="030F0702030302020204" pitchFamily="66" charset="0"/>
              </a:rPr>
              <a:t>Közbülső sebességeknél, </a:t>
            </a:r>
          </a:p>
          <a:p>
            <a:pPr algn="ctr"/>
            <a:r>
              <a:rPr lang="hu-HU" altLang="hu-HU" sz="2400">
                <a:solidFill>
                  <a:srgbClr val="0000FF"/>
                </a:solidFill>
                <a:latin typeface="Comic Sans MS" panose="030F0702030302020204" pitchFamily="66" charset="0"/>
              </a:rPr>
              <a:t>1mm/s &lt; v &lt; 5 mm/s:</a:t>
            </a:r>
          </a:p>
        </p:txBody>
      </p:sp>
      <p:pic>
        <p:nvPicPr>
          <p:cNvPr id="52233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2819400"/>
            <a:ext cx="29337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4" name="Kép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450" y="2786063"/>
            <a:ext cx="3013075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5" name="Kép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2735263"/>
            <a:ext cx="324167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6" name="Szövegdoboz 3"/>
          <p:cNvSpPr txBox="1">
            <a:spLocks noChangeArrowheads="1"/>
          </p:cNvSpPr>
          <p:nvPr/>
        </p:nvSpPr>
        <p:spPr bwMode="auto">
          <a:xfrm>
            <a:off x="152400" y="4648200"/>
            <a:ext cx="2667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v = 0.5 mm/s,</a:t>
            </a:r>
          </a:p>
          <a:p>
            <a:r>
              <a:rPr lang="hu-HU" altLang="hu-HU">
                <a:solidFill>
                  <a:srgbClr val="FF0000"/>
                </a:solidFill>
              </a:rPr>
              <a:t>         stabil</a:t>
            </a:r>
          </a:p>
        </p:txBody>
      </p:sp>
      <p:sp>
        <p:nvSpPr>
          <p:cNvPr id="52237" name="Szövegdoboz 3"/>
          <p:cNvSpPr txBox="1">
            <a:spLocks noChangeArrowheads="1"/>
          </p:cNvSpPr>
          <p:nvPr/>
        </p:nvSpPr>
        <p:spPr bwMode="auto">
          <a:xfrm>
            <a:off x="6477000" y="4648200"/>
            <a:ext cx="2667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v = 10 mm/s,</a:t>
            </a:r>
          </a:p>
          <a:p>
            <a:r>
              <a:rPr lang="hu-HU" altLang="hu-HU">
                <a:solidFill>
                  <a:srgbClr val="FF0000"/>
                </a:solidFill>
              </a:rPr>
              <a:t>         stabil</a:t>
            </a:r>
          </a:p>
        </p:txBody>
      </p:sp>
      <p:sp>
        <p:nvSpPr>
          <p:cNvPr id="52238" name="Szövegdoboz 3"/>
          <p:cNvSpPr txBox="1">
            <a:spLocks noChangeArrowheads="1"/>
          </p:cNvSpPr>
          <p:nvPr/>
        </p:nvSpPr>
        <p:spPr bwMode="auto">
          <a:xfrm>
            <a:off x="3352800" y="4648200"/>
            <a:ext cx="2667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0000FF"/>
                </a:solidFill>
              </a:rPr>
              <a:t>v = 2 mm/s,</a:t>
            </a:r>
          </a:p>
          <a:p>
            <a:r>
              <a:rPr lang="hu-HU" altLang="hu-HU">
                <a:solidFill>
                  <a:srgbClr val="0000FF"/>
                </a:solidFill>
              </a:rPr>
              <a:t>       instabil</a:t>
            </a:r>
          </a:p>
        </p:txBody>
      </p:sp>
      <p:sp>
        <p:nvSpPr>
          <p:cNvPr id="52239" name="Szövegdoboz 3"/>
          <p:cNvSpPr txBox="1">
            <a:spLocks noChangeArrowheads="1"/>
          </p:cNvSpPr>
          <p:nvPr/>
        </p:nvSpPr>
        <p:spPr bwMode="auto">
          <a:xfrm>
            <a:off x="1047750" y="55880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 sz="2000">
                <a:solidFill>
                  <a:schemeClr val="tx1"/>
                </a:solidFill>
                <a:latin typeface="Comic Sans MS" panose="030F0702030302020204" pitchFamily="66" charset="0"/>
              </a:rPr>
              <a:t>Az erő időbeli ingadozása beállított sebesség mellett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56323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4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56325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56326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8" name="Szövegdoboz 8"/>
          <p:cNvSpPr txBox="1">
            <a:spLocks noChangeArrowheads="1"/>
          </p:cNvSpPr>
          <p:nvPr/>
        </p:nvSpPr>
        <p:spPr bwMode="auto">
          <a:xfrm>
            <a:off x="228600" y="12954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Instabilitási szakasz értelmezése:</a:t>
            </a:r>
          </a:p>
        </p:txBody>
      </p:sp>
      <p:sp>
        <p:nvSpPr>
          <p:cNvPr id="56329" name="Szövegdoboz 3"/>
          <p:cNvSpPr txBox="1">
            <a:spLocks noChangeArrowheads="1"/>
          </p:cNvSpPr>
          <p:nvPr/>
        </p:nvSpPr>
        <p:spPr bwMode="auto">
          <a:xfrm>
            <a:off x="4572000" y="2514600"/>
            <a:ext cx="441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>
                <a:solidFill>
                  <a:schemeClr val="tx1"/>
                </a:solidFill>
              </a:rPr>
              <a:t>   -A viszkózus töltőanyag leválása egy meghatározott térrészben történik</a:t>
            </a:r>
          </a:p>
        </p:txBody>
      </p:sp>
      <p:sp>
        <p:nvSpPr>
          <p:cNvPr id="56330" name="Szövegdoboz 3"/>
          <p:cNvSpPr txBox="1">
            <a:spLocks noChangeArrowheads="1"/>
          </p:cNvSpPr>
          <p:nvPr/>
        </p:nvSpPr>
        <p:spPr bwMode="auto">
          <a:xfrm>
            <a:off x="4572000" y="3240088"/>
            <a:ext cx="4419600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>
                <a:solidFill>
                  <a:srgbClr val="FF0000"/>
                </a:solidFill>
              </a:rPr>
              <a:t>   </a:t>
            </a:r>
            <a:r>
              <a:rPr lang="hu-HU" altLang="hu-HU" sz="1800">
                <a:solidFill>
                  <a:schemeClr val="tx1"/>
                </a:solidFill>
              </a:rPr>
              <a:t>-Különböző leválási sebességű – különböző mechanizmusra jellemző zónákra osztható</a:t>
            </a:r>
          </a:p>
        </p:txBody>
      </p:sp>
      <p:sp>
        <p:nvSpPr>
          <p:cNvPr id="11" name="Szövegdoboz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572000" y="4182070"/>
            <a:ext cx="4419600" cy="773673"/>
          </a:xfrm>
          <a:prstGeom prst="rect">
            <a:avLst/>
          </a:prstGeom>
          <a:blipFill>
            <a:blip r:embed="rId4"/>
            <a:stretch>
              <a:fillRect l="-1103" t="-3937" b="-4724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12" name="Szövegdoboz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648200" y="5061064"/>
            <a:ext cx="4419600" cy="730136"/>
          </a:xfrm>
          <a:prstGeom prst="rect">
            <a:avLst/>
          </a:prstGeom>
          <a:blipFill>
            <a:blip r:embed="rId5"/>
            <a:stretch>
              <a:fillRect l="-1241" t="-4167" b="-1083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1104"/>
            <a:ext cx="4554537" cy="4141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57347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57348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Szövegdoboz 8"/>
          <p:cNvSpPr txBox="1">
            <a:spLocks noChangeArrowheads="1"/>
          </p:cNvSpPr>
          <p:nvPr/>
        </p:nvSpPr>
        <p:spPr bwMode="auto">
          <a:xfrm>
            <a:off x="228600" y="10668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Instabilitási szakasz értelmezése:</a:t>
            </a:r>
          </a:p>
        </p:txBody>
      </p:sp>
      <p:sp>
        <p:nvSpPr>
          <p:cNvPr id="57351" name="Szövegdoboz 3"/>
          <p:cNvSpPr txBox="1">
            <a:spLocks noChangeArrowheads="1"/>
          </p:cNvSpPr>
          <p:nvPr/>
        </p:nvSpPr>
        <p:spPr bwMode="auto">
          <a:xfrm>
            <a:off x="4876800" y="2057400"/>
            <a:ext cx="365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>
                <a:solidFill>
                  <a:schemeClr val="tx1"/>
                </a:solidFill>
              </a:rPr>
              <a:t>   -A kísérletileg mérhető </a:t>
            </a:r>
            <a:r>
              <a:rPr lang="hu-HU" altLang="hu-HU" sz="1800" i="1">
                <a:solidFill>
                  <a:schemeClr val="tx1"/>
                </a:solidFill>
              </a:rPr>
              <a:t>F</a:t>
            </a:r>
            <a:r>
              <a:rPr lang="hu-HU" altLang="hu-HU" sz="1800">
                <a:solidFill>
                  <a:schemeClr val="tx1"/>
                </a:solidFill>
              </a:rPr>
              <a:t> erő:</a:t>
            </a:r>
          </a:p>
        </p:txBody>
      </p:sp>
      <p:sp>
        <p:nvSpPr>
          <p:cNvPr id="2" name="Téglalap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95932" y="2556262"/>
            <a:ext cx="3466270" cy="491738"/>
          </a:xfrm>
          <a:prstGeom prst="rect">
            <a:avLst/>
          </a:prstGeom>
          <a:blipFill>
            <a:blip r:embed="rId3"/>
            <a:stretch>
              <a:fillRect l="-527" t="-9877" r="-1582" b="-20988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3" name="Téglalap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20542" y="3242062"/>
            <a:ext cx="3234026" cy="491738"/>
          </a:xfrm>
          <a:prstGeom prst="rect">
            <a:avLst/>
          </a:prstGeom>
          <a:blipFill>
            <a:blip r:embed="rId4"/>
            <a:stretch>
              <a:fillRect b="-7407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4" name="Téglalap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30684" y="3957935"/>
            <a:ext cx="3431388" cy="461665"/>
          </a:xfrm>
          <a:prstGeom prst="rect">
            <a:avLst/>
          </a:prstGeom>
          <a:blipFill>
            <a:blip r:embed="rId5"/>
            <a:stretch>
              <a:fillRect b="-13158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5" name="Téglalap 4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574642" y="4629090"/>
            <a:ext cx="2654958" cy="461665"/>
          </a:xfrm>
          <a:prstGeom prst="rect">
            <a:avLst/>
          </a:prstGeom>
          <a:blipFill>
            <a:blip r:embed="rId6"/>
            <a:stretch>
              <a:fillRect b="-3947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1104"/>
            <a:ext cx="4554537" cy="4141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58371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58372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Szövegdoboz 8"/>
          <p:cNvSpPr txBox="1">
            <a:spLocks noChangeArrowheads="1"/>
          </p:cNvSpPr>
          <p:nvPr/>
        </p:nvSpPr>
        <p:spPr bwMode="auto">
          <a:xfrm>
            <a:off x="228600" y="10668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Instabilitási szakasz értelmezése:</a:t>
            </a:r>
          </a:p>
        </p:txBody>
      </p:sp>
      <p:sp>
        <p:nvSpPr>
          <p:cNvPr id="58375" name="Szövegdoboz 3"/>
          <p:cNvSpPr txBox="1">
            <a:spLocks noChangeArrowheads="1"/>
          </p:cNvSpPr>
          <p:nvPr/>
        </p:nvSpPr>
        <p:spPr bwMode="auto">
          <a:xfrm>
            <a:off x="4876800" y="2057400"/>
            <a:ext cx="365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>
                <a:solidFill>
                  <a:schemeClr val="tx1"/>
                </a:solidFill>
              </a:rPr>
              <a:t>   -A kísérletileg mérhető </a:t>
            </a:r>
            <a:r>
              <a:rPr lang="hu-HU" altLang="hu-HU" sz="1800" i="1">
                <a:solidFill>
                  <a:schemeClr val="tx1"/>
                </a:solidFill>
              </a:rPr>
              <a:t>F</a:t>
            </a:r>
            <a:r>
              <a:rPr lang="hu-HU" altLang="hu-HU" sz="1800">
                <a:solidFill>
                  <a:schemeClr val="tx1"/>
                </a:solidFill>
              </a:rPr>
              <a:t> erő:</a:t>
            </a:r>
          </a:p>
        </p:txBody>
      </p:sp>
      <p:sp>
        <p:nvSpPr>
          <p:cNvPr id="2" name="Téglalap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95932" y="2438400"/>
            <a:ext cx="3466270" cy="491738"/>
          </a:xfrm>
          <a:prstGeom prst="rect">
            <a:avLst/>
          </a:prstGeom>
          <a:blipFill>
            <a:blip r:embed="rId3"/>
            <a:stretch>
              <a:fillRect l="-527" t="-9877" r="-1582" b="-20988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3" name="Téglalap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20542" y="3048000"/>
            <a:ext cx="3234026" cy="491738"/>
          </a:xfrm>
          <a:prstGeom prst="rect">
            <a:avLst/>
          </a:prstGeom>
          <a:blipFill>
            <a:blip r:embed="rId4"/>
            <a:stretch>
              <a:fillRect b="-7407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4" name="Téglalap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30684" y="3733800"/>
            <a:ext cx="3431388" cy="461665"/>
          </a:xfrm>
          <a:prstGeom prst="rect">
            <a:avLst/>
          </a:prstGeom>
          <a:blipFill>
            <a:blip r:embed="rId5"/>
            <a:stretch>
              <a:fillRect b="-13333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7" name="Téglalap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05059" y="4419600"/>
            <a:ext cx="3372141" cy="799899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9" name="Téglalap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62400" y="5372301"/>
            <a:ext cx="3735382" cy="799899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15" name="Szövegdoboz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2895600" y="6248400"/>
            <a:ext cx="5666472" cy="483209"/>
          </a:xfrm>
          <a:prstGeom prst="rect">
            <a:avLst/>
          </a:prstGeom>
          <a:blipFill>
            <a:blip r:embed="rId8"/>
            <a:stretch>
              <a:fillRect b="-18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1104"/>
            <a:ext cx="4554537" cy="4141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59395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59396" name="Kép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8" name="Szövegdoboz 8"/>
          <p:cNvSpPr txBox="1">
            <a:spLocks noChangeArrowheads="1"/>
          </p:cNvSpPr>
          <p:nvPr/>
        </p:nvSpPr>
        <p:spPr bwMode="auto">
          <a:xfrm>
            <a:off x="228600" y="10668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Instabilitási szakasz értelmezése:</a:t>
            </a:r>
          </a:p>
        </p:txBody>
      </p:sp>
      <p:sp>
        <p:nvSpPr>
          <p:cNvPr id="59399" name="Szövegdoboz 3"/>
          <p:cNvSpPr txBox="1">
            <a:spLocks noChangeArrowheads="1"/>
          </p:cNvSpPr>
          <p:nvPr/>
        </p:nvSpPr>
        <p:spPr bwMode="auto">
          <a:xfrm>
            <a:off x="4876800" y="2057400"/>
            <a:ext cx="3657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>
                <a:solidFill>
                  <a:schemeClr val="tx1"/>
                </a:solidFill>
              </a:rPr>
              <a:t>   -A kísérletileg mérhető </a:t>
            </a:r>
            <a:r>
              <a:rPr lang="hu-HU" altLang="hu-HU" sz="1800" i="1">
                <a:solidFill>
                  <a:schemeClr val="tx1"/>
                </a:solidFill>
              </a:rPr>
              <a:t>F</a:t>
            </a:r>
            <a:r>
              <a:rPr lang="hu-HU" altLang="hu-HU" sz="1800">
                <a:solidFill>
                  <a:schemeClr val="tx1"/>
                </a:solidFill>
              </a:rPr>
              <a:t> erő:</a:t>
            </a:r>
          </a:p>
        </p:txBody>
      </p:sp>
      <p:sp>
        <p:nvSpPr>
          <p:cNvPr id="2" name="Téglalap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095932" y="2438400"/>
            <a:ext cx="3466270" cy="491738"/>
          </a:xfrm>
          <a:prstGeom prst="rect">
            <a:avLst/>
          </a:prstGeom>
          <a:blipFill>
            <a:blip r:embed="rId3"/>
            <a:stretch>
              <a:fillRect l="-527" t="-9877" r="-1582" b="-20988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3" name="Téglalap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20542" y="3048000"/>
            <a:ext cx="3234026" cy="491738"/>
          </a:xfrm>
          <a:prstGeom prst="rect">
            <a:avLst/>
          </a:prstGeom>
          <a:blipFill>
            <a:blip r:embed="rId4"/>
            <a:stretch>
              <a:fillRect b="-7407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4" name="Téglalap 3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5130684" y="3733800"/>
            <a:ext cx="3431388" cy="461665"/>
          </a:xfrm>
          <a:prstGeom prst="rect">
            <a:avLst/>
          </a:prstGeom>
          <a:blipFill>
            <a:blip r:embed="rId5"/>
            <a:stretch>
              <a:fillRect b="-13333"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7" name="Téglalap 6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05059" y="4419600"/>
            <a:ext cx="3372141" cy="799899"/>
          </a:xfrm>
          <a:prstGeom prst="rect">
            <a:avLst/>
          </a:pr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9" name="Téglalap 8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962400" y="5372301"/>
            <a:ext cx="3735382" cy="799899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hu-HU">
                <a:noFill/>
              </a:rPr>
              <a:t> </a:t>
            </a:r>
          </a:p>
        </p:txBody>
      </p:sp>
      <p:sp>
        <p:nvSpPr>
          <p:cNvPr id="59405" name="Szövegdoboz 3"/>
          <p:cNvSpPr txBox="1">
            <a:spLocks noChangeArrowheads="1"/>
          </p:cNvSpPr>
          <p:nvPr/>
        </p:nvSpPr>
        <p:spPr bwMode="auto">
          <a:xfrm>
            <a:off x="4648200" y="6259513"/>
            <a:ext cx="3657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>
                <a:solidFill>
                  <a:schemeClr val="tx1"/>
                </a:solidFill>
              </a:rPr>
              <a:t>   </a:t>
            </a:r>
            <a:r>
              <a:rPr lang="hu-HU" altLang="hu-HU" sz="2400">
                <a:solidFill>
                  <a:srgbClr val="FF0000"/>
                </a:solidFill>
                <a:latin typeface="Comic Sans MS" panose="030F0702030302020204" pitchFamily="66" charset="0"/>
              </a:rPr>
              <a:t>Valószínűségekkel</a:t>
            </a:r>
          </a:p>
        </p:txBody>
      </p:sp>
      <p:pic>
        <p:nvPicPr>
          <p:cNvPr id="14" name="Kép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1104"/>
            <a:ext cx="4554537" cy="4141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60419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60421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60422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4" name="Szövegdoboz 8"/>
          <p:cNvSpPr txBox="1">
            <a:spLocks noChangeArrowheads="1"/>
          </p:cNvSpPr>
          <p:nvPr/>
        </p:nvSpPr>
        <p:spPr bwMode="auto">
          <a:xfrm>
            <a:off x="228600" y="10668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Instabilitási szakasz értelmezése:</a:t>
            </a:r>
          </a:p>
        </p:txBody>
      </p:sp>
      <p:sp>
        <p:nvSpPr>
          <p:cNvPr id="60425" name="Szövegdoboz 3"/>
          <p:cNvSpPr txBox="1">
            <a:spLocks noChangeArrowheads="1"/>
          </p:cNvSpPr>
          <p:nvPr/>
        </p:nvSpPr>
        <p:spPr bwMode="auto">
          <a:xfrm>
            <a:off x="4572000" y="29718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>
                <a:solidFill>
                  <a:schemeClr val="tx1"/>
                </a:solidFill>
              </a:rPr>
              <a:t>       </a:t>
            </a:r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A viszkózus folyás </a:t>
            </a:r>
          </a:p>
          <a:p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bekövetkezési valószínűsége</a:t>
            </a:r>
          </a:p>
        </p:txBody>
      </p:sp>
      <p:sp>
        <p:nvSpPr>
          <p:cNvPr id="60426" name="Szövegdoboz 3"/>
          <p:cNvSpPr txBox="1">
            <a:spLocks noChangeArrowheads="1"/>
          </p:cNvSpPr>
          <p:nvPr/>
        </p:nvSpPr>
        <p:spPr bwMode="auto">
          <a:xfrm>
            <a:off x="4572000" y="5105400"/>
            <a:ext cx="4419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800">
                <a:solidFill>
                  <a:schemeClr val="tx1"/>
                </a:solidFill>
              </a:rPr>
              <a:t>            </a:t>
            </a:r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A rideg leválás</a:t>
            </a:r>
          </a:p>
          <a:p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bekövetkezési valószínűsége</a:t>
            </a:r>
          </a:p>
        </p:txBody>
      </p:sp>
      <p:sp>
        <p:nvSpPr>
          <p:cNvPr id="2" name="Téglalap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799018" y="2133600"/>
            <a:ext cx="3735382" cy="799899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3" name="Téglalap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857459" y="4267200"/>
            <a:ext cx="3372141" cy="799899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pic>
        <p:nvPicPr>
          <p:cNvPr id="13" name="Kép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1104"/>
            <a:ext cx="4554537" cy="4141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61443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61445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61446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7" name="Szövegdoboz 8"/>
          <p:cNvSpPr txBox="1">
            <a:spLocks noChangeArrowheads="1"/>
          </p:cNvSpPr>
          <p:nvPr/>
        </p:nvSpPr>
        <p:spPr bwMode="auto">
          <a:xfrm>
            <a:off x="228600" y="10668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Instabilitási szakasz értelmezése:</a:t>
            </a:r>
          </a:p>
        </p:txBody>
      </p:sp>
      <p:sp>
        <p:nvSpPr>
          <p:cNvPr id="61448" name="Szövegdoboz 3"/>
          <p:cNvSpPr txBox="1">
            <a:spLocks noChangeArrowheads="1"/>
          </p:cNvSpPr>
          <p:nvPr/>
        </p:nvSpPr>
        <p:spPr bwMode="auto">
          <a:xfrm>
            <a:off x="457200" y="20574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Az alapfolyamatok bekövetkezési valószínűsége</a:t>
            </a:r>
          </a:p>
          <a:p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erősen függ a sebességtől</a:t>
            </a:r>
          </a:p>
        </p:txBody>
      </p:sp>
      <p:sp>
        <p:nvSpPr>
          <p:cNvPr id="11" name="Szövegdoboz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33400" y="3733800"/>
            <a:ext cx="7315200" cy="492443"/>
          </a:xfrm>
          <a:prstGeom prst="rect">
            <a:avLst/>
          </a:prstGeom>
          <a:blipFill>
            <a:blip r:embed="rId4"/>
            <a:stretch>
              <a:fillRect l="-500" t="-3750" b="-275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2" name="Téglalap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62000" y="2895600"/>
            <a:ext cx="3658887" cy="691151"/>
          </a:xfrm>
          <a:prstGeom prst="rect">
            <a:avLst/>
          </a:prstGeom>
          <a:blipFill>
            <a:blip r:embed="rId5"/>
            <a:stretch>
              <a:fillRect r="-2000" b="-6195"/>
            </a:stretch>
          </a:blipFill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3" name="Téglalap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857459" y="2819400"/>
            <a:ext cx="3295646" cy="691151"/>
          </a:xfrm>
          <a:prstGeom prst="rect">
            <a:avLst/>
          </a:prstGeom>
          <a:blipFill>
            <a:blip r:embed="rId6"/>
            <a:stretch>
              <a:fillRect r="-2407" b="-6195"/>
            </a:stretch>
          </a:blipFill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13" name="Szövegdoboz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6200" y="4267200"/>
            <a:ext cx="8991600" cy="461665"/>
          </a:xfrm>
          <a:prstGeom prst="rect">
            <a:avLst/>
          </a:prstGeom>
          <a:blipFill>
            <a:blip r:embed="rId7"/>
            <a:stretch>
              <a:fillRect l="-407" t="-10526" b="-2894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61443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61445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61446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7" name="Szövegdoboz 8"/>
          <p:cNvSpPr txBox="1">
            <a:spLocks noChangeArrowheads="1"/>
          </p:cNvSpPr>
          <p:nvPr/>
        </p:nvSpPr>
        <p:spPr bwMode="auto">
          <a:xfrm>
            <a:off x="228600" y="10668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Instabilitási szakasz értelmezése: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745" y="1995857"/>
            <a:ext cx="4509497" cy="4100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48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62467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62469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62470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71" name="Szövegdoboz 8"/>
          <p:cNvSpPr txBox="1">
            <a:spLocks noChangeArrowheads="1"/>
          </p:cNvSpPr>
          <p:nvPr/>
        </p:nvSpPr>
        <p:spPr bwMode="auto">
          <a:xfrm>
            <a:off x="228600" y="10668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Instabilitási szakasz értelmezése:</a:t>
            </a:r>
          </a:p>
        </p:txBody>
      </p:sp>
      <p:sp>
        <p:nvSpPr>
          <p:cNvPr id="62472" name="Szövegdoboz 3"/>
          <p:cNvSpPr txBox="1">
            <a:spLocks noChangeArrowheads="1"/>
          </p:cNvSpPr>
          <p:nvPr/>
        </p:nvSpPr>
        <p:spPr bwMode="auto">
          <a:xfrm>
            <a:off x="457200" y="20574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Az alapfolyamatok bekövetkezési valószínűsége</a:t>
            </a:r>
          </a:p>
          <a:p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erősen függ a sebességtől</a:t>
            </a:r>
          </a:p>
        </p:txBody>
      </p:sp>
      <p:sp>
        <p:nvSpPr>
          <p:cNvPr id="11" name="Szövegdoboz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33400" y="3733800"/>
            <a:ext cx="7315200" cy="492443"/>
          </a:xfrm>
          <a:prstGeom prst="rect">
            <a:avLst/>
          </a:prstGeom>
          <a:blipFill>
            <a:blip r:embed="rId4"/>
            <a:stretch>
              <a:fillRect l="-500" t="-3750" b="-275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2" name="Téglalap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62000" y="2895600"/>
            <a:ext cx="3658887" cy="691151"/>
          </a:xfrm>
          <a:prstGeom prst="rect">
            <a:avLst/>
          </a:prstGeom>
          <a:blipFill>
            <a:blip r:embed="rId5"/>
            <a:stretch>
              <a:fillRect r="-2000" b="-6195"/>
            </a:stretch>
          </a:blipFill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3" name="Téglalap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857459" y="2819400"/>
            <a:ext cx="3295646" cy="691151"/>
          </a:xfrm>
          <a:prstGeom prst="rect">
            <a:avLst/>
          </a:prstGeom>
          <a:blipFill>
            <a:blip r:embed="rId6"/>
            <a:stretch>
              <a:fillRect r="-2407" b="-6195"/>
            </a:stretch>
          </a:blipFill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13" name="Szövegdoboz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6200" y="4267200"/>
            <a:ext cx="8991600" cy="938014"/>
          </a:xfrm>
          <a:prstGeom prst="rect">
            <a:avLst/>
          </a:prstGeom>
          <a:blipFill>
            <a:blip r:embed="rId7"/>
            <a:stretch>
              <a:fillRect l="-1085" t="-5195" b="-1103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61443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61445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61446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7" name="Szövegdoboz 8"/>
          <p:cNvSpPr txBox="1">
            <a:spLocks noChangeArrowheads="1"/>
          </p:cNvSpPr>
          <p:nvPr/>
        </p:nvSpPr>
        <p:spPr bwMode="auto">
          <a:xfrm>
            <a:off x="228600" y="10668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 dirty="0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 dirty="0">
                <a:solidFill>
                  <a:srgbClr val="CC00FF"/>
                </a:solidFill>
              </a:rPr>
              <a:t>Instabilitási szakasz értelmezése: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019" y="1961048"/>
            <a:ext cx="4547781" cy="413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78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63491" name="Kép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2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63493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pic>
        <p:nvPicPr>
          <p:cNvPr id="63494" name="Kép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0668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5" name="Szövegdoboz 8"/>
          <p:cNvSpPr txBox="1">
            <a:spLocks noChangeArrowheads="1"/>
          </p:cNvSpPr>
          <p:nvPr/>
        </p:nvSpPr>
        <p:spPr bwMode="auto">
          <a:xfrm>
            <a:off x="228600" y="1066800"/>
            <a:ext cx="59436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A leválási folyamatok egységes leírása</a:t>
            </a:r>
          </a:p>
          <a:p>
            <a:pPr algn="ctr"/>
            <a:r>
              <a:rPr lang="hu-HU" altLang="hu-HU" sz="2400" i="1" u="sng">
                <a:solidFill>
                  <a:srgbClr val="CC00FF"/>
                </a:solidFill>
              </a:rPr>
              <a:t>Instabilitási szakasz értelmezése:</a:t>
            </a:r>
          </a:p>
        </p:txBody>
      </p:sp>
      <p:sp>
        <p:nvSpPr>
          <p:cNvPr id="63496" name="Szövegdoboz 3"/>
          <p:cNvSpPr txBox="1">
            <a:spLocks noChangeArrowheads="1"/>
          </p:cNvSpPr>
          <p:nvPr/>
        </p:nvSpPr>
        <p:spPr bwMode="auto">
          <a:xfrm>
            <a:off x="457200" y="2057400"/>
            <a:ext cx="8077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Az alapfolyamatok bekövetkezési valószínűsége</a:t>
            </a:r>
          </a:p>
          <a:p>
            <a:r>
              <a:rPr lang="hu-HU" altLang="hu-HU" sz="2400">
                <a:solidFill>
                  <a:schemeClr val="tx1"/>
                </a:solidFill>
                <a:latin typeface="Comic Sans MS" panose="030F0702030302020204" pitchFamily="66" charset="0"/>
              </a:rPr>
              <a:t>erősen függ a tépési sebességtől</a:t>
            </a:r>
          </a:p>
        </p:txBody>
      </p:sp>
      <p:sp>
        <p:nvSpPr>
          <p:cNvPr id="11" name="Szövegdoboz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533400" y="3733800"/>
            <a:ext cx="7315200" cy="492443"/>
          </a:xfrm>
          <a:prstGeom prst="rect">
            <a:avLst/>
          </a:prstGeom>
          <a:blipFill>
            <a:blip r:embed="rId4"/>
            <a:stretch>
              <a:fillRect l="-500" t="-3750" b="-275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2" name="Téglalap 1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62000" y="2895600"/>
            <a:ext cx="3658887" cy="691151"/>
          </a:xfrm>
          <a:prstGeom prst="rect">
            <a:avLst/>
          </a:prstGeom>
          <a:blipFill>
            <a:blip r:embed="rId5"/>
            <a:stretch>
              <a:fillRect r="-2000" b="-6195"/>
            </a:stretch>
          </a:blipFill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3" name="Téglalap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857459" y="2819400"/>
            <a:ext cx="3295646" cy="691151"/>
          </a:xfrm>
          <a:prstGeom prst="rect">
            <a:avLst/>
          </a:prstGeom>
          <a:blipFill>
            <a:blip r:embed="rId6"/>
            <a:stretch>
              <a:fillRect r="-2407" b="-6195"/>
            </a:stretch>
          </a:blipFill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13" name="Szövegdoboz 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76200" y="4267200"/>
            <a:ext cx="8991600" cy="1793568"/>
          </a:xfrm>
          <a:prstGeom prst="rect">
            <a:avLst/>
          </a:prstGeom>
          <a:blipFill>
            <a:blip r:embed="rId7"/>
            <a:stretch>
              <a:fillRect l="-1085" t="-2721" b="-714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hu-HU">
                <a:noFill/>
              </a:rPr>
              <a:t> </a:t>
            </a:r>
          </a:p>
        </p:txBody>
      </p:sp>
      <p:sp>
        <p:nvSpPr>
          <p:cNvPr id="63501" name="Jobbra nyíl 12"/>
          <p:cNvSpPr>
            <a:spLocks noChangeArrowheads="1"/>
          </p:cNvSpPr>
          <p:nvPr/>
        </p:nvSpPr>
        <p:spPr bwMode="auto">
          <a:xfrm>
            <a:off x="5943600" y="5341938"/>
            <a:ext cx="457200" cy="119062"/>
          </a:xfrm>
          <a:prstGeom prst="rightArrow">
            <a:avLst>
              <a:gd name="adj1" fmla="val 50000"/>
              <a:gd name="adj2" fmla="val 50009"/>
            </a:avLst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  <p:sp>
        <p:nvSpPr>
          <p:cNvPr id="63502" name="Jobbra nyíl 12"/>
          <p:cNvSpPr>
            <a:spLocks noChangeArrowheads="1"/>
          </p:cNvSpPr>
          <p:nvPr/>
        </p:nvSpPr>
        <p:spPr bwMode="auto">
          <a:xfrm>
            <a:off x="6096000" y="5722938"/>
            <a:ext cx="457200" cy="157162"/>
          </a:xfrm>
          <a:prstGeom prst="rightArrow">
            <a:avLst>
              <a:gd name="adj1" fmla="val 50000"/>
              <a:gd name="adj2" fmla="val 49993"/>
            </a:avLst>
          </a:prstGeom>
          <a:solidFill>
            <a:schemeClr val="accent1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 anchor="ctr"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endParaRPr lang="hu-HU" altLang="hu-H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64515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6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64517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sp>
        <p:nvSpPr>
          <p:cNvPr id="64518" name="Szövegdoboz 5"/>
          <p:cNvSpPr txBox="1">
            <a:spLocks noChangeArrowheads="1"/>
          </p:cNvSpPr>
          <p:nvPr/>
        </p:nvSpPr>
        <p:spPr bwMode="auto">
          <a:xfrm>
            <a:off x="228600" y="1609725"/>
            <a:ext cx="502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  <a:latin typeface="Comic Sans MS" panose="030F0702030302020204" pitchFamily="66" charset="0"/>
              </a:rPr>
              <a:t>Fizikai magyarázatok:</a:t>
            </a:r>
          </a:p>
        </p:txBody>
      </p:sp>
      <p:sp>
        <p:nvSpPr>
          <p:cNvPr id="64519" name="Szövegdoboz 7"/>
          <p:cNvSpPr txBox="1">
            <a:spLocks noChangeArrowheads="1"/>
          </p:cNvSpPr>
          <p:nvPr/>
        </p:nvSpPr>
        <p:spPr bwMode="auto">
          <a:xfrm>
            <a:off x="180975" y="2209800"/>
            <a:ext cx="6472238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-Miért kell </a:t>
            </a:r>
            <a:r>
              <a:rPr lang="hu-HU" altLang="hu-HU" sz="2800" u="sng">
                <a:solidFill>
                  <a:srgbClr val="0000FF"/>
                </a:solidFill>
                <a:latin typeface="Comic Sans MS" panose="030F0702030302020204" pitchFamily="66" charset="0"/>
              </a:rPr>
              <a:t>lassan lehúzni </a:t>
            </a:r>
          </a:p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a szemtakaró tapaszt (sebtapaszt)?</a:t>
            </a:r>
          </a:p>
        </p:txBody>
      </p:sp>
      <p:sp>
        <p:nvSpPr>
          <p:cNvPr id="64520" name="Szövegdoboz 12"/>
          <p:cNvSpPr txBox="1">
            <a:spLocks noChangeArrowheads="1"/>
          </p:cNvSpPr>
          <p:nvPr/>
        </p:nvSpPr>
        <p:spPr bwMode="auto">
          <a:xfrm>
            <a:off x="3538538" y="4149725"/>
            <a:ext cx="5040312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 i="1">
                <a:solidFill>
                  <a:srgbClr val="FF0000"/>
                </a:solidFill>
                <a:latin typeface="Comic Sans MS" panose="030F0702030302020204" pitchFamily="66" charset="0"/>
              </a:rPr>
              <a:t>-Miért kell </a:t>
            </a:r>
            <a:r>
              <a:rPr lang="hu-HU" altLang="hu-HU" sz="2800" i="1" u="sng">
                <a:solidFill>
                  <a:srgbClr val="FF0000"/>
                </a:solidFill>
                <a:latin typeface="Comic Sans MS" panose="030F0702030302020204" pitchFamily="66" charset="0"/>
              </a:rPr>
              <a:t>gyorsan letépni </a:t>
            </a:r>
          </a:p>
          <a:p>
            <a:pPr algn="ctr">
              <a:spcBef>
                <a:spcPts val="600"/>
              </a:spcBef>
            </a:pPr>
            <a:r>
              <a:rPr lang="hu-HU" altLang="hu-HU" sz="2800" i="1">
                <a:solidFill>
                  <a:srgbClr val="FF0000"/>
                </a:solidFill>
                <a:latin typeface="Comic Sans MS" panose="030F0702030302020204" pitchFamily="66" charset="0"/>
              </a:rPr>
              <a:t>a szőrtelenítő gyantalapot?</a:t>
            </a:r>
          </a:p>
        </p:txBody>
      </p:sp>
      <p:pic>
        <p:nvPicPr>
          <p:cNvPr id="64521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2192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Élőláb helye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pic>
        <p:nvPicPr>
          <p:cNvPr id="65539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7181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0" name="Cím 1"/>
          <p:cNvSpPr txBox="1">
            <a:spLocks/>
          </p:cNvSpPr>
          <p:nvPr/>
        </p:nvSpPr>
        <p:spPr bwMode="auto">
          <a:xfrm>
            <a:off x="628650" y="76200"/>
            <a:ext cx="78867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hu-HU" altLang="hu-HU" i="1" u="sng">
                <a:solidFill>
                  <a:srgbClr val="0000FF"/>
                </a:solidFill>
                <a:latin typeface="Comic Sans MS" panose="030F0702030302020204" pitchFamily="66" charset="0"/>
              </a:rPr>
              <a:t>Sebességfüggő folyamatok </a:t>
            </a:r>
          </a:p>
        </p:txBody>
      </p:sp>
      <p:sp>
        <p:nvSpPr>
          <p:cNvPr id="65541" name="Szövegdoboz 3"/>
          <p:cNvSpPr txBox="1">
            <a:spLocks noChangeArrowheads="1"/>
          </p:cNvSpPr>
          <p:nvPr/>
        </p:nvSpPr>
        <p:spPr bwMode="auto">
          <a:xfrm>
            <a:off x="914400" y="609600"/>
            <a:ext cx="7467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>
                <a:solidFill>
                  <a:srgbClr val="CC00FF"/>
                </a:solidFill>
              </a:rPr>
              <a:t>    </a:t>
            </a:r>
            <a:r>
              <a:rPr lang="hu-HU" altLang="hu-HU">
                <a:solidFill>
                  <a:srgbClr val="FF0000"/>
                </a:solidFill>
              </a:rPr>
              <a:t>Ragasztószalagok leválásának dinamikája</a:t>
            </a:r>
          </a:p>
        </p:txBody>
      </p:sp>
      <p:sp>
        <p:nvSpPr>
          <p:cNvPr id="65542" name="Szövegdoboz 5"/>
          <p:cNvSpPr txBox="1">
            <a:spLocks noChangeArrowheads="1"/>
          </p:cNvSpPr>
          <p:nvPr/>
        </p:nvSpPr>
        <p:spPr bwMode="auto">
          <a:xfrm>
            <a:off x="228600" y="1609725"/>
            <a:ext cx="5029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 u="sng">
                <a:solidFill>
                  <a:srgbClr val="CC00FF"/>
                </a:solidFill>
                <a:latin typeface="Comic Sans MS" panose="030F0702030302020204" pitchFamily="66" charset="0"/>
              </a:rPr>
              <a:t>Fizikai magyarázatok:</a:t>
            </a:r>
          </a:p>
        </p:txBody>
      </p:sp>
      <p:sp>
        <p:nvSpPr>
          <p:cNvPr id="65543" name="Szövegdoboz 7"/>
          <p:cNvSpPr txBox="1">
            <a:spLocks noChangeArrowheads="1"/>
          </p:cNvSpPr>
          <p:nvPr/>
        </p:nvSpPr>
        <p:spPr bwMode="auto">
          <a:xfrm>
            <a:off x="180975" y="2209800"/>
            <a:ext cx="6472238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-Miért kell </a:t>
            </a:r>
            <a:r>
              <a:rPr lang="hu-HU" altLang="hu-HU" sz="2800" u="sng">
                <a:solidFill>
                  <a:srgbClr val="0000FF"/>
                </a:solidFill>
                <a:latin typeface="Comic Sans MS" panose="030F0702030302020204" pitchFamily="66" charset="0"/>
              </a:rPr>
              <a:t>lassan lehúzni </a:t>
            </a:r>
          </a:p>
          <a:p>
            <a:pPr algn="ctr">
              <a:spcBef>
                <a:spcPts val="600"/>
              </a:spcBef>
            </a:pPr>
            <a:r>
              <a:rPr lang="hu-HU" altLang="hu-HU" sz="2800">
                <a:solidFill>
                  <a:srgbClr val="0000FF"/>
                </a:solidFill>
                <a:latin typeface="Comic Sans MS" panose="030F0702030302020204" pitchFamily="66" charset="0"/>
              </a:rPr>
              <a:t>a szemtakaró tapaszt (sebtapaszt)?</a:t>
            </a:r>
          </a:p>
        </p:txBody>
      </p:sp>
      <p:sp>
        <p:nvSpPr>
          <p:cNvPr id="65544" name="Szövegdoboz 12"/>
          <p:cNvSpPr txBox="1">
            <a:spLocks noChangeArrowheads="1"/>
          </p:cNvSpPr>
          <p:nvPr/>
        </p:nvSpPr>
        <p:spPr bwMode="auto">
          <a:xfrm>
            <a:off x="3538538" y="4149725"/>
            <a:ext cx="5040312" cy="103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hu-HU" altLang="hu-HU" sz="2800" i="1">
                <a:solidFill>
                  <a:srgbClr val="FF0000"/>
                </a:solidFill>
                <a:latin typeface="Comic Sans MS" panose="030F0702030302020204" pitchFamily="66" charset="0"/>
              </a:rPr>
              <a:t>-Miért kell </a:t>
            </a:r>
            <a:r>
              <a:rPr lang="hu-HU" altLang="hu-HU" sz="2800" i="1" u="sng">
                <a:solidFill>
                  <a:srgbClr val="FF0000"/>
                </a:solidFill>
                <a:latin typeface="Comic Sans MS" panose="030F0702030302020204" pitchFamily="66" charset="0"/>
              </a:rPr>
              <a:t>gyorsan letépni </a:t>
            </a:r>
          </a:p>
          <a:p>
            <a:pPr algn="ctr">
              <a:spcBef>
                <a:spcPts val="600"/>
              </a:spcBef>
            </a:pPr>
            <a:r>
              <a:rPr lang="hu-HU" altLang="hu-HU" sz="2800" i="1">
                <a:solidFill>
                  <a:srgbClr val="FF0000"/>
                </a:solidFill>
                <a:latin typeface="Comic Sans MS" panose="030F0702030302020204" pitchFamily="66" charset="0"/>
              </a:rPr>
              <a:t>a szőrtelenítő gyantalapot?</a:t>
            </a:r>
          </a:p>
        </p:txBody>
      </p:sp>
      <p:pic>
        <p:nvPicPr>
          <p:cNvPr id="65545" name="Kép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300" y="1219200"/>
            <a:ext cx="2070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6" name="Szövegdoboz 5"/>
          <p:cNvSpPr txBox="1">
            <a:spLocks noChangeArrowheads="1"/>
          </p:cNvSpPr>
          <p:nvPr/>
        </p:nvSpPr>
        <p:spPr bwMode="auto">
          <a:xfrm>
            <a:off x="228600" y="3286125"/>
            <a:ext cx="828675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hu-HU" altLang="hu-HU" sz="2800" i="1">
                <a:solidFill>
                  <a:srgbClr val="CC00FF"/>
                </a:solidFill>
                <a:latin typeface="Comic Sans MS" panose="030F0702030302020204" pitchFamily="66" charset="0"/>
              </a:rPr>
              <a:t>Viszkózus folyással, csak kis erő szükséges</a:t>
            </a:r>
          </a:p>
        </p:txBody>
      </p:sp>
      <p:sp>
        <p:nvSpPr>
          <p:cNvPr id="65547" name="Szövegdoboz 5"/>
          <p:cNvSpPr txBox="1">
            <a:spLocks noChangeArrowheads="1"/>
          </p:cNvSpPr>
          <p:nvPr/>
        </p:nvSpPr>
        <p:spPr bwMode="auto">
          <a:xfrm>
            <a:off x="381000" y="5191125"/>
            <a:ext cx="85344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hu-HU" altLang="hu-HU" sz="2800" i="1">
                <a:solidFill>
                  <a:srgbClr val="CC00FF"/>
                </a:solidFill>
                <a:latin typeface="Comic Sans MS" panose="030F0702030302020204" pitchFamily="66" charset="0"/>
              </a:rPr>
              <a:t>Rideg leválással, viszonylag nagy erő szükséges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8650" y="2255837"/>
            <a:ext cx="7886700" cy="1325563"/>
          </a:xfrm>
        </p:spPr>
        <p:txBody>
          <a:bodyPr/>
          <a:lstStyle/>
          <a:p>
            <a:pPr algn="ctr"/>
            <a:r>
              <a:rPr lang="hu-HU" sz="6000" b="0" dirty="0" smtClean="0">
                <a:solidFill>
                  <a:srgbClr val="FF0000"/>
                </a:solidFill>
                <a:latin typeface="Freestyle Script" panose="030804020302050B0404" pitchFamily="66" charset="0"/>
              </a:rPr>
              <a:t>Köszönöm szépen a figyelmet!</a:t>
            </a:r>
            <a:endParaRPr lang="hu-HU" sz="6000" b="0" dirty="0">
              <a:solidFill>
                <a:srgbClr val="FF0000"/>
              </a:solidFill>
              <a:latin typeface="Freestyle Script" panose="030804020302050B0404" pitchFamily="66" charset="0"/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hu-HU" altLang="hu-HU" smtClean="0"/>
              <a:t>Anyagfizikai Tanszék</a:t>
            </a:r>
          </a:p>
          <a:p>
            <a:pPr>
              <a:defRPr/>
            </a:pPr>
            <a:r>
              <a:rPr lang="hu-HU" altLang="hu-HU" smtClean="0"/>
              <a:t>Eötvös Loránd Tudományegyetem</a:t>
            </a:r>
            <a:endParaRPr lang="en-US" altLang="hu-HU"/>
          </a:p>
        </p:txBody>
      </p:sp>
      <p:pic>
        <p:nvPicPr>
          <p:cNvPr id="4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146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Élőláb helye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>
            <a:lvl1pPr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1400" smtClean="0"/>
              <a:t>Anyagfizikai Tanszék</a:t>
            </a:r>
          </a:p>
          <a:p>
            <a:r>
              <a:rPr lang="hu-HU" altLang="hu-HU" sz="1400" smtClean="0"/>
              <a:t>Eötvös Loránd Tudományegyetem</a:t>
            </a:r>
            <a:endParaRPr lang="en-US" altLang="hu-HU" sz="1400" smtClean="0"/>
          </a:p>
        </p:txBody>
      </p:sp>
      <p:sp>
        <p:nvSpPr>
          <p:cNvPr id="6656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hu-HU" altLang="hu-HU" u="sng" smtClean="0">
                <a:solidFill>
                  <a:schemeClr val="accent2"/>
                </a:solidFill>
              </a:rPr>
              <a:t>Köszönetnyilvánítás:</a:t>
            </a:r>
            <a:br>
              <a:rPr lang="hu-HU" altLang="hu-HU" u="sng" smtClean="0">
                <a:solidFill>
                  <a:schemeClr val="accent2"/>
                </a:solidFill>
              </a:rPr>
            </a:br>
            <a:endParaRPr lang="hu-HU" altLang="hu-HU" u="sng" smtClean="0">
              <a:solidFill>
                <a:schemeClr val="accent2"/>
              </a:solidFill>
            </a:endParaRPr>
          </a:p>
        </p:txBody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428" y="762000"/>
            <a:ext cx="8229600" cy="4830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4">
              <a:buFontTx/>
              <a:buNone/>
            </a:pP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Lendvai János</a:t>
            </a:r>
          </a:p>
          <a:p>
            <a:pPr lvl="4">
              <a:buFontTx/>
              <a:buNone/>
            </a:pP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Máté Mihály</a:t>
            </a:r>
          </a:p>
          <a:p>
            <a:pPr lvl="4">
              <a:buFontTx/>
              <a:buNone/>
            </a:pPr>
            <a:r>
              <a:rPr lang="hu-HU" altLang="hu-HU" sz="2400" b="1" dirty="0" err="1" smtClean="0">
                <a:solidFill>
                  <a:schemeClr val="accent2"/>
                </a:solidFill>
                <a:latin typeface="Arial" panose="020B0604020202020204" pitchFamily="34" charset="0"/>
              </a:rPr>
              <a:t>Werne</a:t>
            </a: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 Bence</a:t>
            </a:r>
          </a:p>
          <a:p>
            <a:pPr lvl="4">
              <a:buFontTx/>
              <a:buNone/>
            </a:pP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Bérces György</a:t>
            </a:r>
          </a:p>
          <a:p>
            <a:pPr lvl="4">
              <a:buFontTx/>
              <a:buNone/>
            </a:pPr>
            <a:r>
              <a:rPr lang="hu-HU" altLang="hu-HU" sz="2400" b="1" dirty="0" err="1" smtClean="0">
                <a:solidFill>
                  <a:schemeClr val="accent2"/>
                </a:solidFill>
                <a:latin typeface="Arial" panose="020B0604020202020204" pitchFamily="34" charset="0"/>
              </a:rPr>
              <a:t>Csikor</a:t>
            </a: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 F. Ferenc</a:t>
            </a:r>
          </a:p>
          <a:p>
            <a:pPr lvl="4">
              <a:buFontTx/>
              <a:buNone/>
            </a:pP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Szommer Péter</a:t>
            </a:r>
          </a:p>
          <a:p>
            <a:pPr lvl="4">
              <a:buFontTx/>
              <a:buNone/>
            </a:pP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Kovács Zsolt</a:t>
            </a:r>
          </a:p>
          <a:p>
            <a:pPr lvl="4">
              <a:buFontTx/>
              <a:buNone/>
            </a:pP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Anyagfizikai Tanszék</a:t>
            </a:r>
          </a:p>
          <a:p>
            <a:pPr lvl="4">
              <a:buFontTx/>
              <a:buNone/>
            </a:pP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Anyagtudományi Kiválósági Program</a:t>
            </a:r>
          </a:p>
          <a:p>
            <a:pPr lvl="4">
              <a:buFontTx/>
              <a:buNone/>
            </a:pP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Magyar-Orosz TÉT </a:t>
            </a:r>
            <a:r>
              <a:rPr lang="hu-HU" altLang="hu-HU" sz="24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Pályázat </a:t>
            </a:r>
            <a:r>
              <a:rPr lang="hu-HU" altLang="hu-HU" sz="2400" b="1" smtClean="0">
                <a:solidFill>
                  <a:schemeClr val="accent2"/>
                </a:solidFill>
                <a:latin typeface="Arial" panose="020B0604020202020204" pitchFamily="34" charset="0"/>
              </a:rPr>
              <a:t>(</a:t>
            </a:r>
            <a:r>
              <a:rPr lang="hu-HU" sz="2400" b="1" smtClean="0">
                <a:solidFill>
                  <a:schemeClr val="accent2"/>
                </a:solidFill>
                <a:latin typeface="Arial" panose="020B0604020202020204" pitchFamily="34" charset="0"/>
              </a:rPr>
              <a:t>2017-2.3.4 TÉT-RU-2017-00005</a:t>
            </a:r>
            <a:r>
              <a:rPr lang="hu-HU" sz="2400" b="1" dirty="0">
                <a:solidFill>
                  <a:schemeClr val="accent2"/>
                </a:solidFill>
                <a:latin typeface="Arial" panose="020B0604020202020204" pitchFamily="34" charset="0"/>
              </a:rPr>
              <a:t>)</a:t>
            </a:r>
            <a:endParaRPr lang="hu-HU" altLang="hu-HU" sz="24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pic>
        <p:nvPicPr>
          <p:cNvPr id="6656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788" y="6224588"/>
            <a:ext cx="633412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LTE-Hatter">
  <a:themeElements>
    <a:clrScheme name="ELTE-Hat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LTE-Hatter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hu-HU" sz="26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hu-HU" sz="26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panose="020B0604020202020204" pitchFamily="34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rgbClr val="000000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wrap="square" rtlCol="0">
        <a:spAutoFit/>
      </a:bodyPr>
      <a:lstStyle>
        <a:defPPr algn="ctr">
          <a:spcBef>
            <a:spcPct val="50000"/>
          </a:spcBef>
          <a:defRPr sz="2000" dirty="0" err="1" smtClean="0"/>
        </a:defPPr>
      </a:lstStyle>
    </a:txDef>
  </a:objectDefaults>
  <a:extraClrSchemeLst>
    <a:extraClrScheme>
      <a:clrScheme name="ELTE-Hat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LTE-Hat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LTE-Hat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ELTE-Hatter</Template>
  <TotalTime>24056</TotalTime>
  <Words>1736</Words>
  <Application>Microsoft Office PowerPoint</Application>
  <PresentationFormat>Diavetítés a képernyőre (4:3 oldalarány)</PresentationFormat>
  <Paragraphs>510</Paragraphs>
  <Slides>58</Slides>
  <Notes>1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10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58</vt:i4>
      </vt:variant>
    </vt:vector>
  </HeadingPairs>
  <TitlesOfParts>
    <vt:vector size="69" baseType="lpstr">
      <vt:lpstr>Arial</vt:lpstr>
      <vt:lpstr>Comic Sans MS</vt:lpstr>
      <vt:lpstr>Elephant</vt:lpstr>
      <vt:lpstr>Freestyle Script</vt:lpstr>
      <vt:lpstr>Lucida Handwriting</vt:lpstr>
      <vt:lpstr>MS Mincho</vt:lpstr>
      <vt:lpstr>Script MT Bold</vt:lpstr>
      <vt:lpstr>Symbol</vt:lpstr>
      <vt:lpstr>Times New Roman</vt:lpstr>
      <vt:lpstr>Verdana</vt:lpstr>
      <vt:lpstr>ELTE-Hatter</vt:lpstr>
      <vt:lpstr>A gyurmától a ragtapaszig Sebességfüggő folyamatok</vt:lpstr>
      <vt:lpstr>Sebességfüggő folyamatok </vt:lpstr>
      <vt:lpstr>PowerPoint-bemutató</vt:lpstr>
      <vt:lpstr>Kedvenc játék: intelligens gyurma </vt:lpstr>
      <vt:lpstr>Kedvenc játék: intelligens gyurma </vt:lpstr>
      <vt:lpstr>Kedvenc játék: intelligens gyurma </vt:lpstr>
      <vt:lpstr>Kedvenc játék: intelligens gyurma </vt:lpstr>
      <vt:lpstr>Fémes ötvözetek szuperképlékenysége</vt:lpstr>
      <vt:lpstr>Fémes ötvözetek szuperképlékenysége</vt:lpstr>
      <vt:lpstr>Fémes ötvözetek szuperképlékenysége</vt:lpstr>
      <vt:lpstr>Fémes ötvözetek szuperképlékenysége</vt:lpstr>
      <vt:lpstr>Fémes ötvözetek szuperképlékenysége</vt:lpstr>
      <vt:lpstr>Fémes ötvözetek szuperképlékenysége</vt:lpstr>
      <vt:lpstr>Fémes ötvözetek szuperképlékenysége</vt:lpstr>
      <vt:lpstr>PowerPoint-bemutató</vt:lpstr>
      <vt:lpstr>Képlékeny deformáció „közvetítője”: diszlokáció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Köszönöm szépen a figyelmet!</vt:lpstr>
      <vt:lpstr>Köszönetnyilvánítás: </vt:lpstr>
    </vt:vector>
  </TitlesOfParts>
  <Company>ELTE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ungar</dc:creator>
  <cp:lastModifiedBy>Zakáné Buzás Krisztina</cp:lastModifiedBy>
  <cp:revision>181</cp:revision>
  <cp:lastPrinted>2002-06-28T11:22:56Z</cp:lastPrinted>
  <dcterms:created xsi:type="dcterms:W3CDTF">2004-09-29T15:02:57Z</dcterms:created>
  <dcterms:modified xsi:type="dcterms:W3CDTF">2019-04-11T14:01:12Z</dcterms:modified>
</cp:coreProperties>
</file>