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tiff" ContentType="image/tiff"/>
  <Default Extension="vml" ContentType="application/vnd.openxmlformats-officedocument.vmlDrawing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34"/>
  </p:notesMasterIdLst>
  <p:sldIdLst>
    <p:sldId id="299" r:id="rId2"/>
    <p:sldId id="438" r:id="rId3"/>
    <p:sldId id="449" r:id="rId4"/>
    <p:sldId id="448" r:id="rId5"/>
    <p:sldId id="447" r:id="rId6"/>
    <p:sldId id="446" r:id="rId7"/>
    <p:sldId id="445" r:id="rId8"/>
    <p:sldId id="453" r:id="rId9"/>
    <p:sldId id="452" r:id="rId10"/>
    <p:sldId id="455" r:id="rId11"/>
    <p:sldId id="454" r:id="rId12"/>
    <p:sldId id="456" r:id="rId13"/>
    <p:sldId id="444" r:id="rId14"/>
    <p:sldId id="460" r:id="rId15"/>
    <p:sldId id="461" r:id="rId16"/>
    <p:sldId id="457" r:id="rId17"/>
    <p:sldId id="458" r:id="rId18"/>
    <p:sldId id="463" r:id="rId19"/>
    <p:sldId id="464" r:id="rId20"/>
    <p:sldId id="465" r:id="rId21"/>
    <p:sldId id="459" r:id="rId22"/>
    <p:sldId id="466" r:id="rId23"/>
    <p:sldId id="470" r:id="rId24"/>
    <p:sldId id="482" r:id="rId25"/>
    <p:sldId id="473" r:id="rId26"/>
    <p:sldId id="475" r:id="rId27"/>
    <p:sldId id="477" r:id="rId28"/>
    <p:sldId id="467" r:id="rId29"/>
    <p:sldId id="481" r:id="rId30"/>
    <p:sldId id="450" r:id="rId31"/>
    <p:sldId id="468" r:id="rId32"/>
    <p:sldId id="469" r:id="rId33"/>
  </p:sldIdLst>
  <p:sldSz cx="9144000" cy="6858000" type="screen4x3"/>
  <p:notesSz cx="6669088" cy="9926638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2600" b="1" kern="1200">
        <a:solidFill>
          <a:schemeClr val="accent2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600" b="1" kern="1200">
        <a:solidFill>
          <a:schemeClr val="accent2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600" b="1" kern="1200">
        <a:solidFill>
          <a:schemeClr val="accent2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600" b="1" kern="1200">
        <a:solidFill>
          <a:schemeClr val="accent2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600" b="1" kern="1200">
        <a:solidFill>
          <a:schemeClr val="accent2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600" b="1" kern="1200">
        <a:solidFill>
          <a:schemeClr val="accent2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600" b="1" kern="1200">
        <a:solidFill>
          <a:schemeClr val="accent2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600" b="1" kern="1200">
        <a:solidFill>
          <a:schemeClr val="accent2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600" b="1" kern="1200">
        <a:solidFill>
          <a:schemeClr val="accent2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00FF"/>
    <a:srgbClr val="00CC00"/>
    <a:srgbClr val="00ADD6"/>
    <a:srgbClr val="49BEFF"/>
    <a:srgbClr val="05BDF7"/>
    <a:srgbClr val="04C0D4"/>
    <a:srgbClr val="04B1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8" autoAdjust="0"/>
    <p:restoredTop sz="84275" autoAdjust="0"/>
  </p:normalViewPr>
  <p:slideViewPr>
    <p:cSldViewPr>
      <p:cViewPr varScale="1">
        <p:scale>
          <a:sx n="74" d="100"/>
          <a:sy n="74" d="100"/>
        </p:scale>
        <p:origin x="1714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36" tIns="46168" rIns="92336" bIns="46168" numCol="1" anchor="t" anchorCtr="0" compatLnSpc="1">
            <a:prstTxWarp prst="textNoShape">
              <a:avLst/>
            </a:prstTxWarp>
          </a:bodyPr>
          <a:lstStyle>
            <a:lvl1pPr defTabSz="923925">
              <a:defRPr sz="1200" b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de-DE" altLang="hu-H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9838" y="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36" tIns="46168" rIns="92336" bIns="46168" numCol="1" anchor="t" anchorCtr="0" compatLnSpc="1">
            <a:prstTxWarp prst="textNoShape">
              <a:avLst/>
            </a:prstTxWarp>
          </a:bodyPr>
          <a:lstStyle>
            <a:lvl1pPr algn="r" defTabSz="923925">
              <a:defRPr sz="1200" b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de-DE" altLang="hu-HU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2488" y="744538"/>
            <a:ext cx="4964112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0588" y="4714875"/>
            <a:ext cx="4887912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36" tIns="46168" rIns="92336" bIns="461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hu-HU" noProof="0" smtClean="0"/>
              <a:t>Klicken Sie, um die Formate des Vorlagentextes zu bearbeiten</a:t>
            </a:r>
          </a:p>
          <a:p>
            <a:pPr lvl="1"/>
            <a:r>
              <a:rPr lang="de-DE" altLang="hu-HU" noProof="0" smtClean="0"/>
              <a:t>Zweite Ebene</a:t>
            </a:r>
          </a:p>
          <a:p>
            <a:pPr lvl="2"/>
            <a:r>
              <a:rPr lang="de-DE" altLang="hu-HU" noProof="0" smtClean="0"/>
              <a:t>Dritte Ebene</a:t>
            </a:r>
          </a:p>
          <a:p>
            <a:pPr lvl="3"/>
            <a:r>
              <a:rPr lang="de-DE" altLang="hu-HU" noProof="0" smtClean="0"/>
              <a:t>Vierte Ebene</a:t>
            </a:r>
          </a:p>
          <a:p>
            <a:pPr lvl="4"/>
            <a:r>
              <a:rPr lang="de-DE" altLang="hu-HU" noProof="0" smtClean="0"/>
              <a:t>Fünfte Ebene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36" tIns="46168" rIns="92336" bIns="46168" numCol="1" anchor="b" anchorCtr="0" compatLnSpc="1">
            <a:prstTxWarp prst="textNoShape">
              <a:avLst/>
            </a:prstTxWarp>
          </a:bodyPr>
          <a:lstStyle>
            <a:lvl1pPr defTabSz="923925">
              <a:defRPr sz="1200" b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de-DE" altLang="hu-H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9838" y="942975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36" tIns="46168" rIns="92336" bIns="46168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 b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3ED76066-51DD-427A-80A9-245895CEECBA}" type="slidenum">
              <a:rPr lang="de-DE" altLang="hu-HU"/>
              <a:pPr>
                <a:defRPr/>
              </a:pPr>
              <a:t>‹#›</a:t>
            </a:fld>
            <a:endParaRPr lang="de-DE" alt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3925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defTabSz="923925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defTabSz="923925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defTabSz="923925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defTabSz="923925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fld id="{639828BF-8184-464E-AC5B-A426041FBCC3}" type="slidenum">
              <a:rPr lang="de-DE" altLang="hu-HU" sz="1200" b="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</a:t>
            </a:fld>
            <a:endParaRPr lang="de-DE" altLang="hu-HU" sz="1200" b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hu-HU" altLang="hu-HU" dirty="0" smtClean="0"/>
              <a:t>Na, mi van itt?</a:t>
            </a:r>
            <a:endParaRPr lang="en-US" altLang="hu-HU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D76066-51DD-427A-80A9-245895CEECBA}" type="slidenum">
              <a:rPr lang="de-DE" altLang="hu-HU" smtClean="0"/>
              <a:pPr>
                <a:defRPr/>
              </a:pPr>
              <a:t>14</a:t>
            </a:fld>
            <a:endParaRPr lang="de-DE" altLang="hu-HU"/>
          </a:p>
        </p:txBody>
      </p:sp>
    </p:spTree>
    <p:extLst>
      <p:ext uri="{BB962C8B-B14F-4D97-AF65-F5344CB8AC3E}">
        <p14:creationId xmlns:p14="http://schemas.microsoft.com/office/powerpoint/2010/main" val="29607859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Itt azt próbáltuk megnézni, hogy milyen</a:t>
            </a:r>
            <a:r>
              <a:rPr lang="hu-HU" baseline="0" dirty="0" smtClean="0"/>
              <a:t> hőmérsékleten javítható, illetve </a:t>
            </a:r>
            <a:r>
              <a:rPr lang="hu-HU" baseline="0" dirty="0" err="1" smtClean="0"/>
              <a:t>superkélékenyen</a:t>
            </a:r>
            <a:r>
              <a:rPr lang="hu-HU" baseline="0" dirty="0" smtClean="0"/>
              <a:t> alakítható az UFG anyag. Figyelembe kell venni azt, hogy  deformáció során </a:t>
            </a:r>
            <a:r>
              <a:rPr lang="hu-HU" baseline="0" dirty="0" err="1" smtClean="0"/>
              <a:t>hőkezelve</a:t>
            </a:r>
            <a:r>
              <a:rPr lang="hu-HU" baseline="0" dirty="0" smtClean="0"/>
              <a:t> van az UFG minta. Így azt is meg kell nézni, hogy egyes hőmérsékleten való hőkezelés után még milyen marad az UFG anyag szilárdsága?</a:t>
            </a:r>
            <a:endParaRPr lang="en-US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D76066-51DD-427A-80A9-245895CEECBA}" type="slidenum">
              <a:rPr lang="de-DE" altLang="hu-HU" smtClean="0"/>
              <a:pPr>
                <a:defRPr/>
              </a:pPr>
              <a:t>15</a:t>
            </a:fld>
            <a:endParaRPr lang="de-DE" altLang="hu-HU"/>
          </a:p>
        </p:txBody>
      </p:sp>
    </p:spTree>
    <p:extLst>
      <p:ext uri="{BB962C8B-B14F-4D97-AF65-F5344CB8AC3E}">
        <p14:creationId xmlns:p14="http://schemas.microsoft.com/office/powerpoint/2010/main" val="23920298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Ide 2 - 4  ábra kellene</a:t>
            </a:r>
            <a:endParaRPr lang="en-US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D76066-51DD-427A-80A9-245895CEECBA}" type="slidenum">
              <a:rPr lang="de-DE" altLang="hu-HU" smtClean="0"/>
              <a:pPr>
                <a:defRPr/>
              </a:pPr>
              <a:t>16</a:t>
            </a:fld>
            <a:endParaRPr lang="de-DE" altLang="hu-HU"/>
          </a:p>
        </p:txBody>
      </p:sp>
    </p:spTree>
    <p:extLst>
      <p:ext uri="{BB962C8B-B14F-4D97-AF65-F5344CB8AC3E}">
        <p14:creationId xmlns:p14="http://schemas.microsoft.com/office/powerpoint/2010/main" val="32234863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Valami olyasmit, hogy igen sokat javítható a </a:t>
            </a:r>
            <a:r>
              <a:rPr lang="hu-HU" dirty="0" err="1" smtClean="0"/>
              <a:t>Ductility</a:t>
            </a:r>
            <a:endParaRPr lang="hu-HU" dirty="0" smtClean="0"/>
          </a:p>
          <a:p>
            <a:r>
              <a:rPr lang="hu-HU" dirty="0" smtClean="0"/>
              <a:t>A</a:t>
            </a:r>
            <a:r>
              <a:rPr lang="hu-HU" baseline="0" dirty="0" smtClean="0"/>
              <a:t> HPT minta jobban </a:t>
            </a:r>
            <a:r>
              <a:rPr lang="hu-HU" baseline="0" dirty="0" err="1" smtClean="0"/>
              <a:t>ductility</a:t>
            </a:r>
            <a:r>
              <a:rPr lang="hu-HU" baseline="0" dirty="0" smtClean="0"/>
              <a:t>, összhangban van a nagyobb m</a:t>
            </a:r>
            <a:endParaRPr lang="en-US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D76066-51DD-427A-80A9-245895CEECBA}" type="slidenum">
              <a:rPr lang="de-DE" altLang="hu-HU" smtClean="0"/>
              <a:pPr>
                <a:defRPr/>
              </a:pPr>
              <a:t>19</a:t>
            </a:fld>
            <a:endParaRPr lang="de-DE" altLang="hu-HU"/>
          </a:p>
        </p:txBody>
      </p:sp>
    </p:spTree>
    <p:extLst>
      <p:ext uri="{BB962C8B-B14F-4D97-AF65-F5344CB8AC3E}">
        <p14:creationId xmlns:p14="http://schemas.microsoft.com/office/powerpoint/2010/main" val="2798456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Valami olyasmit, hogy igen sokat javítható a </a:t>
            </a:r>
            <a:r>
              <a:rPr lang="hu-HU" dirty="0" err="1" smtClean="0"/>
              <a:t>Ductility</a:t>
            </a:r>
            <a:endParaRPr lang="hu-HU" dirty="0" smtClean="0"/>
          </a:p>
          <a:p>
            <a:r>
              <a:rPr lang="hu-HU" dirty="0" smtClean="0"/>
              <a:t>A</a:t>
            </a:r>
            <a:r>
              <a:rPr lang="hu-HU" baseline="0" dirty="0" smtClean="0"/>
              <a:t> HPT minta jobban </a:t>
            </a:r>
            <a:r>
              <a:rPr lang="hu-HU" baseline="0" dirty="0" err="1" smtClean="0"/>
              <a:t>ductility</a:t>
            </a:r>
            <a:r>
              <a:rPr lang="hu-HU" baseline="0" dirty="0" smtClean="0"/>
              <a:t>, összhangban van a nagyobb m. A 120 C hőmérsékleten deformálva a nagy SRS érték azt </a:t>
            </a:r>
            <a:r>
              <a:rPr lang="hu-HU" baseline="0" dirty="0" err="1" smtClean="0"/>
              <a:t>suggalja</a:t>
            </a:r>
            <a:r>
              <a:rPr lang="hu-HU" baseline="0" dirty="0" smtClean="0"/>
              <a:t>, hogy nagyobb </a:t>
            </a:r>
            <a:r>
              <a:rPr lang="hu-HU" baseline="0" dirty="0" err="1" smtClean="0"/>
              <a:t>max</a:t>
            </a:r>
            <a:r>
              <a:rPr lang="hu-HU" baseline="0" dirty="0" smtClean="0"/>
              <a:t>. </a:t>
            </a:r>
            <a:r>
              <a:rPr lang="hu-HU" baseline="0" dirty="0" err="1" smtClean="0"/>
              <a:t>elongation</a:t>
            </a:r>
            <a:r>
              <a:rPr lang="hu-HU" baseline="0" dirty="0" smtClean="0"/>
              <a:t> </a:t>
            </a:r>
            <a:r>
              <a:rPr lang="hu-HU" baseline="0" dirty="0" err="1" smtClean="0"/>
              <a:t>should</a:t>
            </a:r>
            <a:r>
              <a:rPr lang="hu-HU" baseline="0" dirty="0" smtClean="0"/>
              <a:t> be érhető, de csak 300%. Valószínűleg alacsonyabb sebességen kellene deformálni. De az is lehet, hogy más egyéb dinamikus hatást is kellene megnézni. További vizsgálatok lesznek.</a:t>
            </a:r>
            <a:endParaRPr lang="en-US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D76066-51DD-427A-80A9-245895CEECBA}" type="slidenum">
              <a:rPr lang="de-DE" altLang="hu-HU" smtClean="0"/>
              <a:pPr>
                <a:defRPr/>
              </a:pPr>
              <a:t>20</a:t>
            </a:fld>
            <a:endParaRPr lang="de-DE" altLang="hu-HU"/>
          </a:p>
        </p:txBody>
      </p:sp>
    </p:spTree>
    <p:extLst>
      <p:ext uri="{BB962C8B-B14F-4D97-AF65-F5344CB8AC3E}">
        <p14:creationId xmlns:p14="http://schemas.microsoft.com/office/powerpoint/2010/main" val="18601191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hu-H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altLang="hu-HU"/>
              <a:t>Anyagfizikai Tanszék</a:t>
            </a:r>
          </a:p>
          <a:p>
            <a:pPr>
              <a:defRPr/>
            </a:pPr>
            <a:r>
              <a:rPr lang="hu-HU" altLang="hu-HU"/>
              <a:t>Eötvös Loránd Tudományegyetem</a:t>
            </a:r>
            <a:endParaRPr lang="en-US" altLang="hu-HU"/>
          </a:p>
        </p:txBody>
      </p:sp>
    </p:spTree>
    <p:extLst>
      <p:ext uri="{BB962C8B-B14F-4D97-AF65-F5344CB8AC3E}">
        <p14:creationId xmlns:p14="http://schemas.microsoft.com/office/powerpoint/2010/main" val="514450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altLang="hu-HU"/>
              <a:t>Anyagfizikai Tanszék</a:t>
            </a:r>
          </a:p>
          <a:p>
            <a:pPr>
              <a:defRPr/>
            </a:pPr>
            <a:r>
              <a:rPr lang="hu-HU" altLang="hu-HU"/>
              <a:t>Eötvös Loránd Tudományegyetem</a:t>
            </a:r>
            <a:endParaRPr lang="en-US" altLang="hu-HU"/>
          </a:p>
        </p:txBody>
      </p:sp>
    </p:spTree>
    <p:extLst>
      <p:ext uri="{BB962C8B-B14F-4D97-AF65-F5344CB8AC3E}">
        <p14:creationId xmlns:p14="http://schemas.microsoft.com/office/powerpoint/2010/main" val="395088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altLang="hu-HU"/>
              <a:t>Anyagfizikai Tanszék</a:t>
            </a:r>
          </a:p>
          <a:p>
            <a:pPr>
              <a:defRPr/>
            </a:pPr>
            <a:r>
              <a:rPr lang="hu-HU" altLang="hu-HU"/>
              <a:t>Eötvös Loránd Tudományegyetem</a:t>
            </a:r>
            <a:endParaRPr lang="en-US" altLang="hu-HU"/>
          </a:p>
        </p:txBody>
      </p:sp>
    </p:spTree>
    <p:extLst>
      <p:ext uri="{BB962C8B-B14F-4D97-AF65-F5344CB8AC3E}">
        <p14:creationId xmlns:p14="http://schemas.microsoft.com/office/powerpoint/2010/main" val="2761858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altLang="hu-HU"/>
              <a:t>Anyagfizikai Tanszék</a:t>
            </a:r>
          </a:p>
          <a:p>
            <a:pPr>
              <a:defRPr/>
            </a:pPr>
            <a:r>
              <a:rPr lang="hu-HU" altLang="hu-HU"/>
              <a:t>Eötvös Loránd Tudományegyetem</a:t>
            </a:r>
            <a:endParaRPr lang="en-US" altLang="hu-HU"/>
          </a:p>
        </p:txBody>
      </p:sp>
    </p:spTree>
    <p:extLst>
      <p:ext uri="{BB962C8B-B14F-4D97-AF65-F5344CB8AC3E}">
        <p14:creationId xmlns:p14="http://schemas.microsoft.com/office/powerpoint/2010/main" val="3678929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altLang="hu-HU"/>
              <a:t>Anyagfizikai Tanszék</a:t>
            </a:r>
          </a:p>
          <a:p>
            <a:pPr>
              <a:defRPr/>
            </a:pPr>
            <a:r>
              <a:rPr lang="hu-HU" altLang="hu-HU"/>
              <a:t>Eötvös Loránd Tudományegyetem</a:t>
            </a:r>
            <a:endParaRPr lang="en-US" altLang="hu-HU"/>
          </a:p>
        </p:txBody>
      </p:sp>
    </p:spTree>
    <p:extLst>
      <p:ext uri="{BB962C8B-B14F-4D97-AF65-F5344CB8AC3E}">
        <p14:creationId xmlns:p14="http://schemas.microsoft.com/office/powerpoint/2010/main" val="3399427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altLang="hu-HU"/>
              <a:t>Anyagfizikai Tanszék</a:t>
            </a:r>
          </a:p>
          <a:p>
            <a:pPr>
              <a:defRPr/>
            </a:pPr>
            <a:r>
              <a:rPr lang="hu-HU" altLang="hu-HU"/>
              <a:t>Eötvös Loránd Tudományegyetem</a:t>
            </a:r>
            <a:endParaRPr lang="en-US" altLang="hu-HU"/>
          </a:p>
        </p:txBody>
      </p:sp>
    </p:spTree>
    <p:extLst>
      <p:ext uri="{BB962C8B-B14F-4D97-AF65-F5344CB8AC3E}">
        <p14:creationId xmlns:p14="http://schemas.microsoft.com/office/powerpoint/2010/main" val="2430200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altLang="hu-HU"/>
              <a:t>Anyagfizikai Tanszék</a:t>
            </a:r>
          </a:p>
          <a:p>
            <a:pPr>
              <a:defRPr/>
            </a:pPr>
            <a:r>
              <a:rPr lang="hu-HU" altLang="hu-HU"/>
              <a:t>Eötvös Loránd Tudományegyetem</a:t>
            </a:r>
            <a:endParaRPr lang="en-US" altLang="hu-HU"/>
          </a:p>
        </p:txBody>
      </p:sp>
    </p:spTree>
    <p:extLst>
      <p:ext uri="{BB962C8B-B14F-4D97-AF65-F5344CB8AC3E}">
        <p14:creationId xmlns:p14="http://schemas.microsoft.com/office/powerpoint/2010/main" val="1131380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altLang="hu-HU"/>
              <a:t>Anyagfizikai Tanszék</a:t>
            </a:r>
          </a:p>
          <a:p>
            <a:pPr>
              <a:defRPr/>
            </a:pPr>
            <a:r>
              <a:rPr lang="hu-HU" altLang="hu-HU"/>
              <a:t>Eötvös Loránd Tudományegyetem</a:t>
            </a:r>
            <a:endParaRPr lang="en-US" altLang="hu-HU"/>
          </a:p>
        </p:txBody>
      </p:sp>
    </p:spTree>
    <p:extLst>
      <p:ext uri="{BB962C8B-B14F-4D97-AF65-F5344CB8AC3E}">
        <p14:creationId xmlns:p14="http://schemas.microsoft.com/office/powerpoint/2010/main" val="1003239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altLang="hu-HU"/>
              <a:t>Anyagfizikai Tanszék</a:t>
            </a:r>
          </a:p>
          <a:p>
            <a:pPr>
              <a:defRPr/>
            </a:pPr>
            <a:r>
              <a:rPr lang="hu-HU" altLang="hu-HU"/>
              <a:t>Eötvös Loránd Tudományegyetem</a:t>
            </a:r>
            <a:endParaRPr lang="en-US" altLang="hu-HU"/>
          </a:p>
        </p:txBody>
      </p:sp>
    </p:spTree>
    <p:extLst>
      <p:ext uri="{BB962C8B-B14F-4D97-AF65-F5344CB8AC3E}">
        <p14:creationId xmlns:p14="http://schemas.microsoft.com/office/powerpoint/2010/main" val="265517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altLang="hu-HU"/>
              <a:t>Anyagfizikai Tanszék</a:t>
            </a:r>
          </a:p>
          <a:p>
            <a:pPr>
              <a:defRPr/>
            </a:pPr>
            <a:r>
              <a:rPr lang="hu-HU" altLang="hu-HU"/>
              <a:t>Eötvös Loránd Tudományegyetem</a:t>
            </a:r>
            <a:endParaRPr lang="en-US" altLang="hu-HU"/>
          </a:p>
        </p:txBody>
      </p:sp>
    </p:spTree>
    <p:extLst>
      <p:ext uri="{BB962C8B-B14F-4D97-AF65-F5344CB8AC3E}">
        <p14:creationId xmlns:p14="http://schemas.microsoft.com/office/powerpoint/2010/main" val="1827832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altLang="hu-HU"/>
              <a:t>Anyagfizikai Tanszék</a:t>
            </a:r>
          </a:p>
          <a:p>
            <a:pPr>
              <a:defRPr/>
            </a:pPr>
            <a:r>
              <a:rPr lang="hu-HU" altLang="hu-HU"/>
              <a:t>Eötvös Loránd Tudományegyetem</a:t>
            </a:r>
            <a:endParaRPr lang="en-US" altLang="hu-HU"/>
          </a:p>
        </p:txBody>
      </p:sp>
    </p:spTree>
    <p:extLst>
      <p:ext uri="{BB962C8B-B14F-4D97-AF65-F5344CB8AC3E}">
        <p14:creationId xmlns:p14="http://schemas.microsoft.com/office/powerpoint/2010/main" val="37049660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Cím, tartalo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altLang="hu-HU"/>
              <a:t>Anyagfizikai Tanszék</a:t>
            </a:r>
          </a:p>
          <a:p>
            <a:pPr>
              <a:defRPr/>
            </a:pPr>
            <a:r>
              <a:rPr lang="hu-HU" altLang="hu-HU"/>
              <a:t>Eötvös Loránd Tudományegyetem</a:t>
            </a:r>
            <a:endParaRPr lang="en-US" altLang="hu-HU"/>
          </a:p>
        </p:txBody>
      </p:sp>
    </p:spTree>
    <p:extLst>
      <p:ext uri="{BB962C8B-B14F-4D97-AF65-F5344CB8AC3E}">
        <p14:creationId xmlns:p14="http://schemas.microsoft.com/office/powerpoint/2010/main" val="3431800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79863" y="6218238"/>
            <a:ext cx="495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20000"/>
              </a:lnSpc>
              <a:defRPr sz="1400"/>
            </a:lvl1pPr>
          </a:lstStyle>
          <a:p>
            <a:pPr>
              <a:defRPr/>
            </a:pPr>
            <a:r>
              <a:rPr lang="hu-HU" altLang="hu-HU"/>
              <a:t>Anyagfizikai Tanszék</a:t>
            </a:r>
          </a:p>
          <a:p>
            <a:pPr>
              <a:defRPr/>
            </a:pPr>
            <a:r>
              <a:rPr lang="hu-HU" altLang="hu-HU"/>
              <a:t>Eötvös Loránd Tudományegyetem</a:t>
            </a:r>
            <a:endParaRPr lang="en-US" altLang="hu-HU"/>
          </a:p>
        </p:txBody>
      </p:sp>
      <p:sp>
        <p:nvSpPr>
          <p:cNvPr id="1027" name="Line 8"/>
          <p:cNvSpPr>
            <a:spLocks noChangeShapeType="1"/>
          </p:cNvSpPr>
          <p:nvPr/>
        </p:nvSpPr>
        <p:spPr bwMode="auto">
          <a:xfrm>
            <a:off x="0" y="6172200"/>
            <a:ext cx="914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/>
          </a:p>
        </p:txBody>
      </p:sp>
      <p:pic>
        <p:nvPicPr>
          <p:cNvPr id="1028" name="Picture 17" descr="ELTE_Cimer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2484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panose="020B0604020202020204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panose="020B0604020202020204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panose="020B0604020202020204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panose="020B0604020202020204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tiff"/><Relationship Id="rId4" Type="http://schemas.openxmlformats.org/officeDocument/2006/relationships/image" Target="../media/image11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image" Target="../media/image25.png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1.bin"/><Relationship Id="rId10" Type="http://schemas.openxmlformats.org/officeDocument/2006/relationships/image" Target="../media/image20.wmf"/><Relationship Id="rId4" Type="http://schemas.openxmlformats.org/officeDocument/2006/relationships/image" Target="../media/image21.tiff"/><Relationship Id="rId9" Type="http://schemas.openxmlformats.org/officeDocument/2006/relationships/oleObject" Target="../embeddings/oleObject3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lte2ep5"/>
          <p:cNvPicPr>
            <a:picLocks noChangeAspect="1" noChangeArrowheads="1"/>
          </p:cNvPicPr>
          <p:nvPr/>
        </p:nvPicPr>
        <p:blipFill>
          <a:blip r:embed="rId3">
            <a:lum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0"/>
            <a:ext cx="9482138" cy="711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 bwMode="auto">
          <a:xfrm>
            <a:off x="-152400" y="107950"/>
            <a:ext cx="9482138" cy="13398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r>
              <a:rPr lang="fr-FR" sz="2800" i="1" dirty="0">
                <a:solidFill>
                  <a:srgbClr val="0000FF"/>
                </a:solidFill>
                <a:latin typeface="+mn-lt"/>
              </a:rPr>
              <a:t>Strengthening mechanisms and low-temperature superplasticity of an ultrafine-grained </a:t>
            </a:r>
            <a:r>
              <a:rPr lang="fr-FR" sz="2800" i="1" dirty="0" smtClean="0">
                <a:solidFill>
                  <a:srgbClr val="0000FF"/>
                </a:solidFill>
                <a:latin typeface="+mn-lt"/>
              </a:rPr>
              <a:t>AlZnMg-Zr </a:t>
            </a:r>
            <a:r>
              <a:rPr lang="fr-FR" sz="2800" i="1" dirty="0">
                <a:solidFill>
                  <a:srgbClr val="0000FF"/>
                </a:solidFill>
                <a:latin typeface="+mn-lt"/>
              </a:rPr>
              <a:t>alloy</a:t>
            </a:r>
            <a:endParaRPr lang="en-US" altLang="hu-HU" sz="2800" i="1" dirty="0" smtClean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76200" y="3645932"/>
            <a:ext cx="9253538" cy="84986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fr-FR" sz="1600" b="1" u="sng" dirty="0">
                <a:solidFill>
                  <a:srgbClr val="FF0000"/>
                </a:solidFill>
                <a:latin typeface="Lucida Handwriting" panose="03010101010101010101" pitchFamily="66" charset="0"/>
              </a:rPr>
              <a:t>Nguyen Q. </a:t>
            </a:r>
            <a:r>
              <a:rPr lang="fr-FR" sz="1600" b="1" u="sng" dirty="0" smtClean="0">
                <a:solidFill>
                  <a:srgbClr val="FF0000"/>
                </a:solidFill>
                <a:latin typeface="Lucida Handwriting" panose="03010101010101010101" pitchFamily="66" charset="0"/>
              </a:rPr>
              <a:t>Chinh</a:t>
            </a:r>
            <a:r>
              <a:rPr lang="fr-FR" sz="1600" b="1" dirty="0" smtClean="0">
                <a:solidFill>
                  <a:srgbClr val="FF0000"/>
                </a:solidFill>
                <a:latin typeface="Lucida Handwriting" panose="03010101010101010101" pitchFamily="66" charset="0"/>
              </a:rPr>
              <a:t>, </a:t>
            </a:r>
            <a:r>
              <a:rPr lang="fr-FR" sz="1600" b="1" dirty="0">
                <a:solidFill>
                  <a:srgbClr val="FF0000"/>
                </a:solidFill>
                <a:latin typeface="Lucida Handwriting" panose="03010101010101010101" pitchFamily="66" charset="0"/>
              </a:rPr>
              <a:t>Jenő </a:t>
            </a:r>
            <a:r>
              <a:rPr lang="fr-FR" sz="1600" b="1" dirty="0" smtClean="0">
                <a:solidFill>
                  <a:srgbClr val="FF0000"/>
                </a:solidFill>
                <a:latin typeface="Lucida Handwriting" panose="03010101010101010101" pitchFamily="66" charset="0"/>
              </a:rPr>
              <a:t>Gubicza, </a:t>
            </a:r>
            <a:r>
              <a:rPr lang="en-US" sz="1600" b="1" dirty="0" err="1">
                <a:solidFill>
                  <a:srgbClr val="FF0000"/>
                </a:solidFill>
                <a:latin typeface="Lucida Handwriting" panose="03010101010101010101" pitchFamily="66" charset="0"/>
              </a:rPr>
              <a:t>János</a:t>
            </a:r>
            <a:r>
              <a:rPr lang="en-US" sz="1600" b="1" dirty="0">
                <a:solidFill>
                  <a:srgbClr val="FF0000"/>
                </a:solidFill>
                <a:latin typeface="Lucida Handwriting" panose="03010101010101010101" pitchFamily="66" charset="0"/>
              </a:rPr>
              <a:t> L. </a:t>
            </a:r>
            <a:r>
              <a:rPr lang="en-US" sz="1600" b="1" dirty="0" err="1" smtClean="0">
                <a:solidFill>
                  <a:srgbClr val="FF0000"/>
                </a:solidFill>
                <a:latin typeface="Lucida Handwriting" panose="03010101010101010101" pitchFamily="66" charset="0"/>
              </a:rPr>
              <a:t>Lábár</a:t>
            </a:r>
            <a:r>
              <a:rPr lang="fr-FR" sz="1600" b="1" dirty="0" smtClean="0">
                <a:solidFill>
                  <a:srgbClr val="FF0000"/>
                </a:solidFill>
                <a:latin typeface="Lucida Handwriting" panose="03010101010101010101" pitchFamily="66" charset="0"/>
              </a:rPr>
              <a:t>, </a:t>
            </a:r>
            <a:r>
              <a:rPr lang="fr-FR" sz="1600" b="1" dirty="0" smtClean="0">
                <a:solidFill>
                  <a:srgbClr val="FF0000"/>
                </a:solidFill>
                <a:latin typeface="Lucida Handwriting" panose="03010101010101010101" pitchFamily="66" charset="0"/>
              </a:rPr>
              <a:t>Zsolt</a:t>
            </a:r>
            <a:r>
              <a:rPr lang="hu-HU" sz="1600" b="1" dirty="0" smtClean="0">
                <a:solidFill>
                  <a:srgbClr val="FF0000"/>
                </a:solidFill>
                <a:latin typeface="Lucida Handwriting" panose="03010101010101010101" pitchFamily="66" charset="0"/>
              </a:rPr>
              <a:t> Kovács</a:t>
            </a:r>
            <a:r>
              <a:rPr lang="fr-FR" sz="1600" b="1" dirty="0" smtClean="0">
                <a:solidFill>
                  <a:srgbClr val="FF0000"/>
                </a:solidFill>
                <a:latin typeface="Lucida Handwriting" panose="03010101010101010101" pitchFamily="66" charset="0"/>
              </a:rPr>
              <a:t>, </a:t>
            </a:r>
            <a:r>
              <a:rPr lang="en-US" sz="1600" b="1" dirty="0" err="1">
                <a:solidFill>
                  <a:srgbClr val="FF0000"/>
                </a:solidFill>
                <a:latin typeface="Lucida Handwriting" panose="03010101010101010101" pitchFamily="66" charset="0"/>
              </a:rPr>
              <a:t>János</a:t>
            </a:r>
            <a:r>
              <a:rPr lang="en-US" sz="1600" b="1" dirty="0">
                <a:solidFill>
                  <a:srgbClr val="FF0000"/>
                </a:solidFill>
                <a:latin typeface="Lucida Handwriting" panose="03010101010101010101" pitchFamily="66" charset="0"/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  <a:latin typeface="Lucida Handwriting" panose="03010101010101010101" pitchFamily="66" charset="0"/>
              </a:rPr>
              <a:t>Lendvai</a:t>
            </a:r>
            <a:r>
              <a:rPr lang="fr-FR" sz="1600" b="1" dirty="0" smtClean="0">
                <a:solidFill>
                  <a:srgbClr val="FF0000"/>
                </a:solidFill>
                <a:latin typeface="Lucida Handwriting" panose="03010101010101010101" pitchFamily="66" charset="0"/>
              </a:rPr>
              <a:t>, </a:t>
            </a:r>
            <a:endParaRPr lang="hu-HU" sz="1600" b="1" dirty="0">
              <a:solidFill>
                <a:srgbClr val="FF0000"/>
              </a:solidFill>
              <a:latin typeface="Lucida Handwriting" panose="03010101010101010101" pitchFamily="66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fr-FR" sz="1600" b="1" dirty="0">
                <a:solidFill>
                  <a:srgbClr val="FF0000"/>
                </a:solidFill>
                <a:latin typeface="Lucida Handwriting" panose="03010101010101010101" pitchFamily="66" charset="0"/>
              </a:rPr>
              <a:t>Elena V. </a:t>
            </a:r>
            <a:r>
              <a:rPr lang="fr-FR" sz="1600" b="1" dirty="0" smtClean="0">
                <a:solidFill>
                  <a:srgbClr val="FF0000"/>
                </a:solidFill>
                <a:latin typeface="Lucida Handwriting" panose="03010101010101010101" pitchFamily="66" charset="0"/>
              </a:rPr>
              <a:t>Bobruk, </a:t>
            </a:r>
            <a:r>
              <a:rPr lang="fr-FR" sz="1600" b="1" dirty="0">
                <a:solidFill>
                  <a:srgbClr val="FF0000"/>
                </a:solidFill>
                <a:latin typeface="Lucida Handwriting" panose="03010101010101010101" pitchFamily="66" charset="0"/>
              </a:rPr>
              <a:t>Maxim Yu. </a:t>
            </a:r>
            <a:r>
              <a:rPr lang="fr-FR" sz="1600" b="1" dirty="0" smtClean="0">
                <a:solidFill>
                  <a:srgbClr val="FF0000"/>
                </a:solidFill>
                <a:latin typeface="Lucida Handwriting" panose="03010101010101010101" pitchFamily="66" charset="0"/>
              </a:rPr>
              <a:t>Murashkin </a:t>
            </a:r>
            <a:r>
              <a:rPr lang="fr-FR" sz="1600" b="1" dirty="0">
                <a:solidFill>
                  <a:srgbClr val="FF0000"/>
                </a:solidFill>
                <a:latin typeface="Lucida Handwriting" panose="03010101010101010101" pitchFamily="66" charset="0"/>
              </a:rPr>
              <a:t>and Ruslan Z. </a:t>
            </a:r>
            <a:r>
              <a:rPr lang="fr-FR" sz="1600" b="1" dirty="0" smtClean="0">
                <a:solidFill>
                  <a:srgbClr val="FF0000"/>
                </a:solidFill>
                <a:latin typeface="Lucida Handwriting" panose="03010101010101010101" pitchFamily="66" charset="0"/>
              </a:rPr>
              <a:t>Valiev</a:t>
            </a:r>
            <a:endParaRPr lang="hu-HU" altLang="hu-HU" sz="1600" b="1" dirty="0" smtClean="0">
              <a:solidFill>
                <a:srgbClr val="FF0000"/>
              </a:solidFill>
              <a:latin typeface="Lucida Handwriting" panose="03010101010101010101" pitchFamily="66" charset="0"/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4532313" y="5510213"/>
            <a:ext cx="2413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hu-HU" altLang="hu-HU" sz="1800" b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166310" y="4419600"/>
            <a:ext cx="934480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hu-HU" altLang="hu-HU" sz="1600" dirty="0" err="1" smtClean="0">
                <a:solidFill>
                  <a:schemeClr val="tx1"/>
                </a:solidFill>
                <a:latin typeface="+mn-lt"/>
                <a:ea typeface="Segoe UI Symbol" panose="020B0502040204020203" pitchFamily="34" charset="0"/>
              </a:rPr>
              <a:t>Department</a:t>
            </a:r>
            <a:r>
              <a:rPr lang="hu-HU" altLang="hu-HU" sz="1600" dirty="0" smtClean="0">
                <a:solidFill>
                  <a:schemeClr val="tx1"/>
                </a:solidFill>
                <a:latin typeface="+mn-lt"/>
                <a:ea typeface="Segoe UI Symbol" panose="020B0502040204020203" pitchFamily="34" charset="0"/>
              </a:rPr>
              <a:t> of </a:t>
            </a:r>
            <a:r>
              <a:rPr lang="hu-HU" altLang="hu-HU" sz="1600" dirty="0" err="1" smtClean="0">
                <a:solidFill>
                  <a:schemeClr val="tx1"/>
                </a:solidFill>
                <a:latin typeface="+mn-lt"/>
                <a:ea typeface="Segoe UI Symbol" panose="020B0502040204020203" pitchFamily="34" charset="0"/>
              </a:rPr>
              <a:t>Materials</a:t>
            </a:r>
            <a:r>
              <a:rPr lang="hu-HU" altLang="hu-HU" sz="1600" dirty="0" smtClean="0">
                <a:solidFill>
                  <a:schemeClr val="tx1"/>
                </a:solidFill>
                <a:latin typeface="+mn-lt"/>
                <a:ea typeface="Segoe UI Symbol" panose="020B0502040204020203" pitchFamily="34" charset="0"/>
              </a:rPr>
              <a:t> </a:t>
            </a:r>
            <a:r>
              <a:rPr lang="hu-HU" altLang="hu-HU" sz="1600" dirty="0" err="1" smtClean="0">
                <a:solidFill>
                  <a:schemeClr val="tx1"/>
                </a:solidFill>
                <a:latin typeface="+mn-lt"/>
                <a:ea typeface="Segoe UI Symbol" panose="020B0502040204020203" pitchFamily="34" charset="0"/>
              </a:rPr>
              <a:t>Physics</a:t>
            </a:r>
            <a:r>
              <a:rPr lang="hu-HU" altLang="hu-HU" sz="1600" dirty="0" smtClean="0">
                <a:solidFill>
                  <a:schemeClr val="tx1"/>
                </a:solidFill>
                <a:latin typeface="+mn-lt"/>
                <a:ea typeface="Segoe UI Symbol" panose="020B0502040204020203" pitchFamily="34" charset="0"/>
              </a:rPr>
              <a:t>, Eötvös Loránd University, Budapest, HUNGARY   </a:t>
            </a:r>
          </a:p>
          <a:p>
            <a:pPr algn="ctr"/>
            <a:r>
              <a:rPr lang="en-US" sz="1600" dirty="0" smtClean="0">
                <a:solidFill>
                  <a:schemeClr val="tx1"/>
                </a:solidFill>
                <a:latin typeface="+mn-lt"/>
                <a:ea typeface="Segoe UI Symbol" panose="020B0502040204020203" pitchFamily="34" charset="0"/>
              </a:rPr>
              <a:t>Institute </a:t>
            </a:r>
            <a:r>
              <a:rPr lang="en-US" sz="1600" dirty="0">
                <a:solidFill>
                  <a:schemeClr val="tx1"/>
                </a:solidFill>
                <a:latin typeface="+mn-lt"/>
                <a:ea typeface="Segoe UI Symbol" panose="020B0502040204020203" pitchFamily="34" charset="0"/>
              </a:rPr>
              <a:t>for Technical Physics and Materials Science, Centre for Energy Research, </a:t>
            </a:r>
            <a:r>
              <a:rPr lang="en-US" sz="1600" dirty="0" smtClean="0">
                <a:solidFill>
                  <a:schemeClr val="tx1"/>
                </a:solidFill>
                <a:latin typeface="+mn-lt"/>
                <a:ea typeface="Segoe UI Symbol" panose="020B0502040204020203" pitchFamily="34" charset="0"/>
              </a:rPr>
              <a:t>H</a:t>
            </a:r>
            <a:r>
              <a:rPr lang="hu-HU" sz="1600" dirty="0" smtClean="0">
                <a:solidFill>
                  <a:schemeClr val="tx1"/>
                </a:solidFill>
                <a:latin typeface="+mn-lt"/>
                <a:ea typeface="Segoe UI Symbol" panose="020B0502040204020203" pitchFamily="34" charset="0"/>
              </a:rPr>
              <a:t>AS, HUNGARY      </a:t>
            </a:r>
          </a:p>
          <a:p>
            <a:pPr algn="ctr"/>
            <a:r>
              <a:rPr lang="en-US" sz="1600" dirty="0" smtClean="0">
                <a:solidFill>
                  <a:schemeClr val="tx1"/>
                </a:solidFill>
                <a:latin typeface="+mn-lt"/>
              </a:rPr>
              <a:t>Ufa </a:t>
            </a:r>
            <a:r>
              <a:rPr lang="en-US" sz="1600" dirty="0">
                <a:solidFill>
                  <a:schemeClr val="tx1"/>
                </a:solidFill>
                <a:latin typeface="+mn-lt"/>
              </a:rPr>
              <a:t>State Aviation Technical University, Institute of Physics of Advanced </a:t>
            </a:r>
            <a:r>
              <a:rPr lang="en-US" sz="1600" dirty="0" smtClean="0">
                <a:solidFill>
                  <a:schemeClr val="tx1"/>
                </a:solidFill>
                <a:latin typeface="+mn-lt"/>
              </a:rPr>
              <a:t>Materials</a:t>
            </a:r>
            <a:r>
              <a:rPr lang="hu-HU" sz="1600" dirty="0" smtClean="0">
                <a:solidFill>
                  <a:schemeClr val="tx1"/>
                </a:solidFill>
                <a:latin typeface="+mn-lt"/>
              </a:rPr>
              <a:t>, RUSSIA   </a:t>
            </a:r>
            <a:endParaRPr lang="hu-HU" altLang="hu-HU" sz="1600" b="0" dirty="0">
              <a:solidFill>
                <a:schemeClr val="tx1"/>
              </a:solidFill>
              <a:latin typeface="+mn-lt"/>
              <a:ea typeface="Segoe UI Symbol" panose="020B0502040204020203" pitchFamily="34" charset="0"/>
            </a:endParaRPr>
          </a:p>
        </p:txBody>
      </p:sp>
      <p:pic>
        <p:nvPicPr>
          <p:cNvPr id="3079" name="Picture 8" descr="ELTE_Cim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1" y="5257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zövegdoboz 1"/>
          <p:cNvSpPr txBox="1"/>
          <p:nvPr/>
        </p:nvSpPr>
        <p:spPr bwMode="auto">
          <a:xfrm>
            <a:off x="2322513" y="5410200"/>
            <a:ext cx="4419600" cy="1031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hu-HU" sz="2800" dirty="0" smtClean="0">
                <a:solidFill>
                  <a:srgbClr val="FF0000"/>
                </a:solidFill>
                <a:latin typeface="Pristina" panose="03060402040406080204" pitchFamily="66" charset="0"/>
              </a:rPr>
              <a:t>BNM-2019, Ufa, </a:t>
            </a:r>
            <a:r>
              <a:rPr lang="hu-HU" sz="2800" dirty="0" err="1" smtClean="0">
                <a:solidFill>
                  <a:srgbClr val="FF0000"/>
                </a:solidFill>
                <a:latin typeface="Pristina" panose="03060402040406080204" pitchFamily="66" charset="0"/>
              </a:rPr>
              <a:t>Russia</a:t>
            </a:r>
            <a:endParaRPr lang="hu-HU" sz="2800" dirty="0" smtClean="0">
              <a:solidFill>
                <a:srgbClr val="FF0000"/>
              </a:solidFill>
              <a:latin typeface="Pristina" panose="03060402040406080204" pitchFamily="66" charset="0"/>
            </a:endParaRPr>
          </a:p>
          <a:p>
            <a:pPr algn="ctr">
              <a:spcBef>
                <a:spcPts val="600"/>
              </a:spcBef>
            </a:pPr>
            <a:r>
              <a:rPr lang="hu-HU" sz="2800" dirty="0" err="1" smtClean="0">
                <a:solidFill>
                  <a:srgbClr val="FF0000"/>
                </a:solidFill>
                <a:latin typeface="Pristina" panose="03060402040406080204" pitchFamily="66" charset="0"/>
              </a:rPr>
              <a:t>September</a:t>
            </a:r>
            <a:r>
              <a:rPr lang="hu-HU" sz="2800" dirty="0" smtClean="0">
                <a:solidFill>
                  <a:srgbClr val="FF0000"/>
                </a:solidFill>
                <a:latin typeface="Pristina" panose="03060402040406080204" pitchFamily="66" charset="0"/>
              </a:rPr>
              <a:t> 25-27., 2019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8540" y="5205984"/>
            <a:ext cx="2226860" cy="148794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867400" y="76200"/>
            <a:ext cx="3018630" cy="380999"/>
          </a:xfrm>
        </p:spPr>
        <p:txBody>
          <a:bodyPr/>
          <a:lstStyle/>
          <a:p>
            <a:pPr algn="r">
              <a:lnSpc>
                <a:spcPct val="150000"/>
              </a:lnSpc>
            </a:pPr>
            <a: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  <a:t>Ultrafine-grained </a:t>
            </a:r>
            <a:r>
              <a:rPr lang="en-US" sz="1600" i="1" u="sng" dirty="0" err="1" smtClean="0">
                <a:solidFill>
                  <a:srgbClr val="FF0000"/>
                </a:solidFill>
                <a:latin typeface="Footlight MT Light" panose="0204060206030A020304" pitchFamily="18" charset="0"/>
              </a:rPr>
              <a:t>AlZnMg</a:t>
            </a:r>
            <a: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  <a:t> alloys</a:t>
            </a:r>
            <a:b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</a:br>
            <a:r>
              <a:rPr lang="hu-HU" sz="2400" dirty="0"/>
              <a:t>	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52400" y="533400"/>
            <a:ext cx="8839199" cy="5643563"/>
          </a:xfrm>
        </p:spPr>
        <p:txBody>
          <a:bodyPr/>
          <a:lstStyle/>
          <a:p>
            <a:pPr marL="0" indent="0">
              <a:buNone/>
            </a:pPr>
            <a:endParaRPr lang="hu-HU" sz="2600" b="1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hu-HU" sz="2600" b="1" dirty="0" smtClean="0">
                <a:solidFill>
                  <a:srgbClr val="FF0000"/>
                </a:solidFill>
              </a:rPr>
              <a:t>	</a:t>
            </a:r>
            <a:r>
              <a:rPr lang="hu-HU" b="1" i="1" u="sng" dirty="0" smtClean="0">
                <a:solidFill>
                  <a:srgbClr val="FF0000"/>
                </a:solidFill>
              </a:rPr>
              <a:t>Outline: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hu-HU" sz="2600" b="1" dirty="0" smtClean="0">
                <a:solidFill>
                  <a:srgbClr val="0000FF"/>
                </a:solidFill>
              </a:rPr>
              <a:t>-</a:t>
            </a:r>
            <a:r>
              <a:rPr lang="en-US" sz="2600" b="1" dirty="0" smtClean="0">
                <a:solidFill>
                  <a:srgbClr val="0000FF"/>
                </a:solidFill>
              </a:rPr>
              <a:t>Conventional</a:t>
            </a:r>
            <a:r>
              <a:rPr lang="hu-HU" sz="2600" b="1" dirty="0" smtClean="0">
                <a:solidFill>
                  <a:srgbClr val="0000FF"/>
                </a:solidFill>
              </a:rPr>
              <a:t> (</a:t>
            </a:r>
            <a:r>
              <a:rPr lang="en-US" sz="2600" b="1" dirty="0" smtClean="0">
                <a:solidFill>
                  <a:srgbClr val="0000FF"/>
                </a:solidFill>
              </a:rPr>
              <a:t>coarse-grain</a:t>
            </a:r>
            <a:r>
              <a:rPr lang="hu-HU" sz="2600" b="1" dirty="0" smtClean="0">
                <a:solidFill>
                  <a:srgbClr val="0000FF"/>
                </a:solidFill>
              </a:rPr>
              <a:t>) </a:t>
            </a:r>
            <a:r>
              <a:rPr lang="hu-HU" sz="2600" b="1" dirty="0" err="1" smtClean="0">
                <a:solidFill>
                  <a:srgbClr val="0000FF"/>
                </a:solidFill>
              </a:rPr>
              <a:t>supersaturated</a:t>
            </a:r>
            <a:r>
              <a:rPr lang="hu-HU" sz="2600" b="1" dirty="0" smtClean="0">
                <a:solidFill>
                  <a:srgbClr val="0000FF"/>
                </a:solidFill>
              </a:rPr>
              <a:t> </a:t>
            </a:r>
            <a:r>
              <a:rPr lang="en-US" sz="2600" b="1" dirty="0" err="1" smtClean="0">
                <a:solidFill>
                  <a:srgbClr val="0000FF"/>
                </a:solidFill>
              </a:rPr>
              <a:t>AlZnMg</a:t>
            </a:r>
            <a:r>
              <a:rPr lang="en-US" sz="2600" b="1" dirty="0" smtClean="0">
                <a:solidFill>
                  <a:srgbClr val="0000FF"/>
                </a:solidFill>
              </a:rPr>
              <a:t> alloys</a:t>
            </a:r>
            <a:endParaRPr lang="hu-HU" sz="2600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hu-HU" sz="2600" b="1" dirty="0" smtClean="0">
                <a:solidFill>
                  <a:srgbClr val="0000FF"/>
                </a:solidFill>
              </a:rPr>
              <a:t>-</a:t>
            </a:r>
            <a:r>
              <a:rPr lang="hu-HU" sz="2600" b="1" dirty="0" err="1" smtClean="0">
                <a:solidFill>
                  <a:srgbClr val="0000FF"/>
                </a:solidFill>
              </a:rPr>
              <a:t>Some</a:t>
            </a:r>
            <a:r>
              <a:rPr lang="hu-HU" sz="2600" b="1" dirty="0" smtClean="0">
                <a:solidFill>
                  <a:srgbClr val="0000FF"/>
                </a:solidFill>
              </a:rPr>
              <a:t> </a:t>
            </a:r>
            <a:r>
              <a:rPr lang="hu-HU" sz="2600" b="1" dirty="0" err="1" smtClean="0">
                <a:solidFill>
                  <a:srgbClr val="0000FF"/>
                </a:solidFill>
              </a:rPr>
              <a:t>new</a:t>
            </a:r>
            <a:r>
              <a:rPr lang="hu-HU" sz="2600" b="1" dirty="0" smtClean="0">
                <a:solidFill>
                  <a:srgbClr val="0000FF"/>
                </a:solidFill>
              </a:rPr>
              <a:t> </a:t>
            </a:r>
            <a:r>
              <a:rPr lang="hu-HU" sz="2600" b="1" dirty="0" err="1" smtClean="0">
                <a:solidFill>
                  <a:srgbClr val="0000FF"/>
                </a:solidFill>
              </a:rPr>
              <a:t>results</a:t>
            </a:r>
            <a:r>
              <a:rPr lang="hu-HU" sz="2600" b="1" dirty="0" smtClean="0">
                <a:solidFill>
                  <a:srgbClr val="0000FF"/>
                </a:solidFill>
              </a:rPr>
              <a:t> </a:t>
            </a:r>
            <a:r>
              <a:rPr lang="hu-HU" sz="2600" b="1" dirty="0" err="1" smtClean="0">
                <a:solidFill>
                  <a:srgbClr val="0000FF"/>
                </a:solidFill>
              </a:rPr>
              <a:t>on</a:t>
            </a:r>
            <a:r>
              <a:rPr lang="hu-HU" sz="2600" b="1" dirty="0" smtClean="0">
                <a:solidFill>
                  <a:srgbClr val="0000FF"/>
                </a:solidFill>
              </a:rPr>
              <a:t> </a:t>
            </a:r>
            <a:r>
              <a:rPr lang="hu-HU" sz="2600" b="1" dirty="0" err="1" smtClean="0">
                <a:solidFill>
                  <a:srgbClr val="0000FF"/>
                </a:solidFill>
              </a:rPr>
              <a:t>ultrafine-grained</a:t>
            </a:r>
            <a:r>
              <a:rPr lang="hu-HU" sz="2600" b="1" dirty="0" smtClean="0">
                <a:solidFill>
                  <a:srgbClr val="0000FF"/>
                </a:solidFill>
              </a:rPr>
              <a:t> </a:t>
            </a:r>
            <a:r>
              <a:rPr lang="hu-HU" sz="2600" b="1" dirty="0" err="1" smtClean="0">
                <a:solidFill>
                  <a:srgbClr val="0000FF"/>
                </a:solidFill>
              </a:rPr>
              <a:t>samples</a:t>
            </a:r>
            <a:endParaRPr lang="hu-HU" sz="2600" b="1" dirty="0" smtClean="0">
              <a:solidFill>
                <a:srgbClr val="0000FF"/>
              </a:solidFill>
            </a:endParaRP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altLang="hu-HU" dirty="0" smtClean="0">
                <a:latin typeface="Lucida Calligraphy" panose="03010101010101010101" pitchFamily="66" charset="0"/>
              </a:rPr>
              <a:t>BNM-2019, Ufa, </a:t>
            </a:r>
            <a:r>
              <a:rPr lang="hu-HU" altLang="hu-HU" dirty="0" err="1" smtClean="0">
                <a:latin typeface="Lucida Calligraphy" panose="03010101010101010101" pitchFamily="66" charset="0"/>
              </a:rPr>
              <a:t>Russia</a:t>
            </a:r>
            <a:endParaRPr lang="hu-HU" altLang="hu-HU" dirty="0" smtClean="0">
              <a:latin typeface="Lucida Calligraphy" panose="03010101010101010101" pitchFamily="66" charset="0"/>
            </a:endParaRPr>
          </a:p>
          <a:p>
            <a:pPr>
              <a:defRPr/>
            </a:pPr>
            <a:r>
              <a:rPr lang="hu-HU" altLang="hu-HU" dirty="0" err="1" smtClean="0">
                <a:latin typeface="Lucida Calligraphy" panose="03010101010101010101" pitchFamily="66" charset="0"/>
              </a:rPr>
              <a:t>September</a:t>
            </a:r>
            <a:r>
              <a:rPr lang="hu-HU" altLang="hu-HU" dirty="0" smtClean="0">
                <a:latin typeface="Lucida Calligraphy" panose="03010101010101010101" pitchFamily="66" charset="0"/>
              </a:rPr>
              <a:t> 25-27, 2019</a:t>
            </a:r>
            <a:endParaRPr lang="en-US" altLang="hu-HU" dirty="0"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879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867400" y="76200"/>
            <a:ext cx="3018630" cy="380999"/>
          </a:xfrm>
        </p:spPr>
        <p:txBody>
          <a:bodyPr/>
          <a:lstStyle/>
          <a:p>
            <a:pPr algn="r">
              <a:lnSpc>
                <a:spcPct val="150000"/>
              </a:lnSpc>
            </a:pPr>
            <a:r>
              <a:rPr lang="hu-HU" sz="1600" i="1" u="sng" dirty="0" err="1" smtClean="0">
                <a:solidFill>
                  <a:srgbClr val="FF0000"/>
                </a:solidFill>
                <a:latin typeface="Footlight MT Light" panose="0204060206030A020304" pitchFamily="18" charset="0"/>
              </a:rPr>
              <a:t>Conventional</a:t>
            </a:r>
            <a: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  <a:t> </a:t>
            </a:r>
            <a:r>
              <a:rPr lang="en-US" sz="1600" i="1" u="sng" dirty="0" err="1" smtClean="0">
                <a:solidFill>
                  <a:srgbClr val="FF0000"/>
                </a:solidFill>
                <a:latin typeface="Footlight MT Light" panose="0204060206030A020304" pitchFamily="18" charset="0"/>
              </a:rPr>
              <a:t>AlZnMg</a:t>
            </a:r>
            <a: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  <a:t> alloys</a:t>
            </a:r>
            <a:b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</a:br>
            <a:r>
              <a:rPr lang="hu-HU" sz="2400" dirty="0"/>
              <a:t>	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52400" y="533400"/>
            <a:ext cx="8839199" cy="5643563"/>
          </a:xfrm>
        </p:spPr>
        <p:txBody>
          <a:bodyPr/>
          <a:lstStyle/>
          <a:p>
            <a:pPr marL="0" indent="0">
              <a:buNone/>
            </a:pPr>
            <a:r>
              <a:rPr lang="en-US" sz="2600" b="1" i="1" u="sng" dirty="0" smtClean="0">
                <a:solidFill>
                  <a:srgbClr val="FF0000"/>
                </a:solidFill>
              </a:rPr>
              <a:t>Conventional</a:t>
            </a:r>
            <a:r>
              <a:rPr lang="hu-HU" sz="2600" b="1" i="1" u="sng" dirty="0" smtClean="0">
                <a:solidFill>
                  <a:srgbClr val="FF0000"/>
                </a:solidFill>
              </a:rPr>
              <a:t> </a:t>
            </a:r>
            <a:r>
              <a:rPr lang="hu-HU" sz="2600" b="1" i="1" u="sng" dirty="0" err="1" smtClean="0">
                <a:solidFill>
                  <a:srgbClr val="FF0000"/>
                </a:solidFill>
              </a:rPr>
              <a:t>supersaturated</a:t>
            </a:r>
            <a:r>
              <a:rPr lang="hu-HU" sz="2600" b="1" i="1" u="sng" dirty="0" smtClean="0">
                <a:solidFill>
                  <a:srgbClr val="FF0000"/>
                </a:solidFill>
              </a:rPr>
              <a:t> </a:t>
            </a:r>
            <a:r>
              <a:rPr lang="en-US" sz="2600" b="1" i="1" u="sng" dirty="0" err="1" smtClean="0">
                <a:solidFill>
                  <a:srgbClr val="FF0000"/>
                </a:solidFill>
              </a:rPr>
              <a:t>AlZnMg</a:t>
            </a:r>
            <a:r>
              <a:rPr lang="en-US" sz="2600" b="1" i="1" u="sng" dirty="0" smtClean="0">
                <a:solidFill>
                  <a:srgbClr val="FF0000"/>
                </a:solidFill>
              </a:rPr>
              <a:t> alloys :</a:t>
            </a:r>
            <a:r>
              <a:rPr lang="en-US" sz="2600" b="1" dirty="0" smtClean="0"/>
              <a:t> </a:t>
            </a:r>
            <a:endParaRPr lang="hu-HU" sz="2600" b="1" dirty="0" smtClean="0"/>
          </a:p>
          <a:p>
            <a:pPr marL="0" indent="0">
              <a:buNone/>
            </a:pPr>
            <a:r>
              <a:rPr lang="hu-HU" sz="2600" b="1" dirty="0" smtClean="0"/>
              <a:t>   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hu-HU" sz="2600" b="1" dirty="0" smtClean="0"/>
              <a:t>     -B</a:t>
            </a:r>
            <a:r>
              <a:rPr lang="en-US" sz="2600" b="1" dirty="0" err="1" smtClean="0"/>
              <a:t>asic</a:t>
            </a:r>
            <a:r>
              <a:rPr lang="en-US" sz="2600" b="1" dirty="0" smtClean="0"/>
              <a:t> materials in several industries</a:t>
            </a:r>
            <a:br>
              <a:rPr lang="en-US" sz="2600" b="1" dirty="0" smtClean="0"/>
            </a:br>
            <a:r>
              <a:rPr lang="hu-HU" sz="2600" b="1" dirty="0" smtClean="0"/>
              <a:t>     -</a:t>
            </a:r>
            <a:r>
              <a:rPr lang="en-US" sz="2600" b="1" dirty="0" smtClean="0"/>
              <a:t>Strengthening</a:t>
            </a:r>
            <a:r>
              <a:rPr lang="hu-HU" sz="2600" b="1" dirty="0" smtClean="0"/>
              <a:t> </a:t>
            </a:r>
            <a:r>
              <a:rPr lang="en-US" sz="2600" b="1" dirty="0" smtClean="0"/>
              <a:t>mechanisms</a:t>
            </a:r>
            <a:r>
              <a:rPr lang="hu-HU" sz="2600" b="1" dirty="0" smtClean="0"/>
              <a:t>: </a:t>
            </a:r>
            <a:r>
              <a:rPr lang="hu-HU" sz="2600" b="1" dirty="0" err="1" smtClean="0"/>
              <a:t>precipitated</a:t>
            </a:r>
            <a:r>
              <a:rPr lang="hu-HU" sz="2600" b="1" dirty="0" smtClean="0"/>
              <a:t> </a:t>
            </a:r>
            <a:r>
              <a:rPr lang="hu-HU" sz="2600" b="1" dirty="0" err="1" smtClean="0"/>
              <a:t>processes</a:t>
            </a:r>
            <a:endParaRPr lang="hu-HU" sz="26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hu-HU" sz="2600" b="1" dirty="0"/>
              <a:t>	</a:t>
            </a:r>
            <a:r>
              <a:rPr lang="hu-HU" sz="2600" b="1" dirty="0" smtClean="0">
                <a:solidFill>
                  <a:srgbClr val="FF0000"/>
                </a:solidFill>
              </a:rPr>
              <a:t>•</a:t>
            </a:r>
            <a:r>
              <a:rPr lang="hu-HU" sz="2600" b="1" dirty="0" err="1" smtClean="0">
                <a:solidFill>
                  <a:srgbClr val="0000FF"/>
                </a:solidFill>
              </a:rPr>
              <a:t>Age-hardenable</a:t>
            </a:r>
            <a:r>
              <a:rPr lang="hu-HU" sz="2600" b="1" dirty="0" smtClean="0">
                <a:solidFill>
                  <a:srgbClr val="0000FF"/>
                </a:solidFill>
              </a:rPr>
              <a:t> </a:t>
            </a:r>
            <a:r>
              <a:rPr lang="hu-HU" sz="2600" b="1" dirty="0" err="1" smtClean="0">
                <a:solidFill>
                  <a:srgbClr val="0000FF"/>
                </a:solidFill>
              </a:rPr>
              <a:t>alloys</a:t>
            </a:r>
            <a:endParaRPr lang="hu-HU" sz="2600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hu-HU" sz="2600" b="1" dirty="0">
                <a:solidFill>
                  <a:srgbClr val="0000FF"/>
                </a:solidFill>
              </a:rPr>
              <a:t>	</a:t>
            </a:r>
            <a:r>
              <a:rPr lang="hu-HU" sz="2600" b="1" dirty="0" smtClean="0">
                <a:solidFill>
                  <a:srgbClr val="FF0000"/>
                </a:solidFill>
              </a:rPr>
              <a:t>•</a:t>
            </a:r>
            <a:r>
              <a:rPr lang="hu-HU" sz="2600" b="1" dirty="0" err="1" smtClean="0">
                <a:solidFill>
                  <a:srgbClr val="0000FF"/>
                </a:solidFill>
              </a:rPr>
              <a:t>Homogenization</a:t>
            </a:r>
            <a:r>
              <a:rPr lang="hu-HU" sz="2600" b="1" dirty="0" smtClean="0">
                <a:solidFill>
                  <a:srgbClr val="0000FF"/>
                </a:solidFill>
              </a:rPr>
              <a:t> (</a:t>
            </a:r>
            <a:r>
              <a:rPr lang="hu-HU" sz="2600" b="1" dirty="0" err="1" smtClean="0">
                <a:solidFill>
                  <a:srgbClr val="0000FF"/>
                </a:solidFill>
              </a:rPr>
              <a:t>at</a:t>
            </a:r>
            <a:r>
              <a:rPr lang="hu-HU" sz="2600" b="1" dirty="0" smtClean="0">
                <a:solidFill>
                  <a:srgbClr val="0000FF"/>
                </a:solidFill>
              </a:rPr>
              <a:t> </a:t>
            </a:r>
            <a:r>
              <a:rPr lang="hu-HU" sz="2600" b="1" dirty="0" err="1" smtClean="0">
                <a:solidFill>
                  <a:srgbClr val="0000FF"/>
                </a:solidFill>
              </a:rPr>
              <a:t>about</a:t>
            </a:r>
            <a:r>
              <a:rPr lang="hu-HU" sz="2600" b="1" dirty="0" smtClean="0">
                <a:solidFill>
                  <a:srgbClr val="0000FF"/>
                </a:solidFill>
              </a:rPr>
              <a:t> 450-500</a:t>
            </a:r>
            <a:r>
              <a:rPr lang="fr-FR" sz="2600" b="1" baseline="30000" dirty="0" smtClean="0">
                <a:solidFill>
                  <a:srgbClr val="0000FF"/>
                </a:solidFill>
              </a:rPr>
              <a:t>o</a:t>
            </a:r>
            <a:r>
              <a:rPr lang="fr-FR" sz="2600" b="1" dirty="0" smtClean="0">
                <a:solidFill>
                  <a:srgbClr val="0000FF"/>
                </a:solidFill>
              </a:rPr>
              <a:t>C</a:t>
            </a:r>
            <a:r>
              <a:rPr lang="hu-HU" sz="2600" b="1" dirty="0" smtClean="0">
                <a:solidFill>
                  <a:srgbClr val="0000FF"/>
                </a:solidFill>
              </a:rPr>
              <a:t>)      </a:t>
            </a:r>
            <a:r>
              <a:rPr lang="fr-FR" sz="2600" dirty="0" smtClean="0">
                <a:solidFill>
                  <a:srgbClr val="0000FF"/>
                </a:solidFill>
              </a:rPr>
              <a:t> </a:t>
            </a:r>
            <a:r>
              <a:rPr lang="hu-HU" sz="2600" dirty="0">
                <a:solidFill>
                  <a:srgbClr val="0000FF"/>
                </a:solidFill>
              </a:rPr>
              <a:t> </a:t>
            </a:r>
            <a:endParaRPr lang="hu-HU" sz="2600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hu-HU" sz="2600" b="1" dirty="0">
                <a:solidFill>
                  <a:srgbClr val="0000FF"/>
                </a:solidFill>
              </a:rPr>
              <a:t>	</a:t>
            </a:r>
            <a:r>
              <a:rPr lang="hu-HU" sz="2600" b="1" dirty="0" smtClean="0">
                <a:solidFill>
                  <a:srgbClr val="0000FF"/>
                </a:solidFill>
              </a:rPr>
              <a:t>	</a:t>
            </a:r>
            <a:r>
              <a:rPr lang="hu-HU" sz="2600" b="1" dirty="0" err="1" smtClean="0">
                <a:solidFill>
                  <a:srgbClr val="0000FF"/>
                </a:solidFill>
              </a:rPr>
              <a:t>Water-quenching</a:t>
            </a:r>
            <a:r>
              <a:rPr lang="hu-HU" sz="2600" b="1" dirty="0" smtClean="0">
                <a:solidFill>
                  <a:srgbClr val="0000FF"/>
                </a:solidFill>
              </a:rPr>
              <a:t> </a:t>
            </a:r>
            <a:r>
              <a:rPr lang="hu-HU" sz="2600" b="1" dirty="0" err="1" smtClean="0">
                <a:solidFill>
                  <a:srgbClr val="0000FF"/>
                </a:solidFill>
              </a:rPr>
              <a:t>into</a:t>
            </a:r>
            <a:r>
              <a:rPr lang="hu-HU" sz="2600" b="1" dirty="0" smtClean="0">
                <a:solidFill>
                  <a:srgbClr val="0000FF"/>
                </a:solidFill>
              </a:rPr>
              <a:t> RT </a:t>
            </a:r>
            <a:r>
              <a:rPr lang="hu-HU" sz="2600" b="1" dirty="0" err="1" smtClean="0">
                <a:solidFill>
                  <a:srgbClr val="0000FF"/>
                </a:solidFill>
              </a:rPr>
              <a:t>water</a:t>
            </a:r>
            <a:r>
              <a:rPr lang="hu-HU" sz="2600" b="1" dirty="0" smtClean="0">
                <a:solidFill>
                  <a:srgbClr val="0000FF"/>
                </a:solidFill>
              </a:rPr>
              <a:t>         				</a:t>
            </a:r>
            <a:r>
              <a:rPr lang="hu-HU" sz="2600" b="1" dirty="0" err="1" smtClean="0">
                <a:solidFill>
                  <a:srgbClr val="0000FF"/>
                </a:solidFill>
              </a:rPr>
              <a:t>Supersaturated</a:t>
            </a:r>
            <a:r>
              <a:rPr lang="hu-HU" sz="2600" b="1" dirty="0" smtClean="0">
                <a:solidFill>
                  <a:srgbClr val="0000FF"/>
                </a:solidFill>
              </a:rPr>
              <a:t> </a:t>
            </a:r>
            <a:r>
              <a:rPr lang="hu-HU" sz="2600" b="1" dirty="0" err="1" smtClean="0">
                <a:solidFill>
                  <a:srgbClr val="0000FF"/>
                </a:solidFill>
              </a:rPr>
              <a:t>solid</a:t>
            </a:r>
            <a:r>
              <a:rPr lang="hu-HU" sz="2600" b="1" dirty="0" smtClean="0">
                <a:solidFill>
                  <a:srgbClr val="0000FF"/>
                </a:solidFill>
              </a:rPr>
              <a:t> </a:t>
            </a:r>
            <a:r>
              <a:rPr lang="hu-HU" sz="2600" b="1" dirty="0" err="1" smtClean="0">
                <a:solidFill>
                  <a:srgbClr val="0000FF"/>
                </a:solidFill>
              </a:rPr>
              <a:t>solution</a:t>
            </a:r>
            <a:r>
              <a:rPr lang="hu-HU" sz="2600" b="1" dirty="0" smtClean="0">
                <a:solidFill>
                  <a:srgbClr val="0000FF"/>
                </a:solidFill>
              </a:rPr>
              <a:t> (S.S.S.S) </a:t>
            </a:r>
            <a:r>
              <a:rPr lang="hu-HU" sz="2600" b="1" dirty="0" err="1" smtClean="0">
                <a:solidFill>
                  <a:srgbClr val="0000FF"/>
                </a:solidFill>
              </a:rPr>
              <a:t>state</a:t>
            </a:r>
            <a:r>
              <a:rPr lang="hu-HU" sz="2600" b="1" dirty="0" smtClean="0">
                <a:solidFill>
                  <a:srgbClr val="0000FF"/>
                </a:solidFill>
              </a:rPr>
              <a:t>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hu-HU" sz="2600" b="1" dirty="0">
                <a:solidFill>
                  <a:srgbClr val="FF0000"/>
                </a:solidFill>
              </a:rPr>
              <a:t>	</a:t>
            </a:r>
            <a:endParaRPr lang="en-US" sz="2600" b="1" dirty="0">
              <a:solidFill>
                <a:srgbClr val="FF0000"/>
              </a:solidFill>
            </a:endParaRP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altLang="hu-HU" dirty="0" smtClean="0">
                <a:latin typeface="Lucida Calligraphy" panose="03010101010101010101" pitchFamily="66" charset="0"/>
              </a:rPr>
              <a:t>BNM-2019, Ufa, </a:t>
            </a:r>
            <a:r>
              <a:rPr lang="hu-HU" altLang="hu-HU" dirty="0" err="1" smtClean="0">
                <a:latin typeface="Lucida Calligraphy" panose="03010101010101010101" pitchFamily="66" charset="0"/>
              </a:rPr>
              <a:t>Russia</a:t>
            </a:r>
            <a:endParaRPr lang="hu-HU" altLang="hu-HU" dirty="0" smtClean="0">
              <a:latin typeface="Lucida Calligraphy" panose="03010101010101010101" pitchFamily="66" charset="0"/>
            </a:endParaRPr>
          </a:p>
          <a:p>
            <a:pPr>
              <a:defRPr/>
            </a:pPr>
            <a:r>
              <a:rPr lang="hu-HU" altLang="hu-HU" dirty="0" err="1" smtClean="0">
                <a:latin typeface="Lucida Calligraphy" panose="03010101010101010101" pitchFamily="66" charset="0"/>
              </a:rPr>
              <a:t>September</a:t>
            </a:r>
            <a:r>
              <a:rPr lang="hu-HU" altLang="hu-HU" dirty="0" smtClean="0">
                <a:latin typeface="Lucida Calligraphy" panose="03010101010101010101" pitchFamily="66" charset="0"/>
              </a:rPr>
              <a:t> 25-27, 2019</a:t>
            </a:r>
            <a:endParaRPr lang="en-US" altLang="hu-HU" dirty="0">
              <a:latin typeface="Lucida Calligraphy" panose="03010101010101010101" pitchFamily="66" charset="0"/>
            </a:endParaRPr>
          </a:p>
        </p:txBody>
      </p:sp>
      <p:sp>
        <p:nvSpPr>
          <p:cNvPr id="5" name="Jobbra nyíl 4"/>
          <p:cNvSpPr/>
          <p:nvPr/>
        </p:nvSpPr>
        <p:spPr bwMode="auto">
          <a:xfrm>
            <a:off x="1524000" y="4953000"/>
            <a:ext cx="381000" cy="2286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600" b="0" i="0" u="none" strike="noStrike" normalizeH="0" baseline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6" name="Jobbra nyíl 5"/>
          <p:cNvSpPr/>
          <p:nvPr/>
        </p:nvSpPr>
        <p:spPr bwMode="auto">
          <a:xfrm>
            <a:off x="1524000" y="4419600"/>
            <a:ext cx="381000" cy="2286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600" b="0" i="0" u="none" strike="noStrike" normalizeH="0" baseline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824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867400" y="76200"/>
            <a:ext cx="3018630" cy="380999"/>
          </a:xfrm>
        </p:spPr>
        <p:txBody>
          <a:bodyPr/>
          <a:lstStyle/>
          <a:p>
            <a:pPr algn="r">
              <a:lnSpc>
                <a:spcPct val="150000"/>
              </a:lnSpc>
            </a:pPr>
            <a:r>
              <a:rPr lang="hu-HU" sz="1600" i="1" u="sng" dirty="0" err="1">
                <a:solidFill>
                  <a:srgbClr val="FF0000"/>
                </a:solidFill>
                <a:latin typeface="Footlight MT Light" panose="0204060206030A020304" pitchFamily="18" charset="0"/>
              </a:rPr>
              <a:t>Conventional</a:t>
            </a:r>
            <a: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  <a:t> </a:t>
            </a:r>
            <a:r>
              <a:rPr lang="en-US" sz="1600" i="1" u="sng" dirty="0" err="1" smtClean="0">
                <a:solidFill>
                  <a:srgbClr val="FF0000"/>
                </a:solidFill>
                <a:latin typeface="Footlight MT Light" panose="0204060206030A020304" pitchFamily="18" charset="0"/>
              </a:rPr>
              <a:t>AlZnMg</a:t>
            </a:r>
            <a: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  <a:t> alloys</a:t>
            </a:r>
            <a:b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</a:br>
            <a:r>
              <a:rPr lang="hu-HU" sz="2400" dirty="0"/>
              <a:t>	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52400" y="533400"/>
            <a:ext cx="8839199" cy="5643563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sz="2600" b="1" i="1" u="sng" dirty="0" smtClean="0">
                <a:solidFill>
                  <a:srgbClr val="FF0000"/>
                </a:solidFill>
              </a:rPr>
              <a:t>Conventional</a:t>
            </a:r>
            <a:r>
              <a:rPr lang="hu-HU" sz="2600" b="1" i="1" u="sng" dirty="0" smtClean="0">
                <a:solidFill>
                  <a:srgbClr val="FF0000"/>
                </a:solidFill>
              </a:rPr>
              <a:t> </a:t>
            </a:r>
            <a:r>
              <a:rPr lang="hu-HU" sz="2600" b="1" i="1" u="sng" dirty="0" err="1" smtClean="0">
                <a:solidFill>
                  <a:srgbClr val="FF0000"/>
                </a:solidFill>
              </a:rPr>
              <a:t>supersaturated</a:t>
            </a:r>
            <a:r>
              <a:rPr lang="hu-HU" sz="2600" b="1" i="1" u="sng" dirty="0" smtClean="0">
                <a:solidFill>
                  <a:srgbClr val="FF0000"/>
                </a:solidFill>
              </a:rPr>
              <a:t> </a:t>
            </a:r>
            <a:r>
              <a:rPr lang="en-US" sz="2600" b="1" i="1" u="sng" dirty="0" err="1" smtClean="0">
                <a:solidFill>
                  <a:srgbClr val="FF0000"/>
                </a:solidFill>
              </a:rPr>
              <a:t>AlZnMg</a:t>
            </a:r>
            <a:r>
              <a:rPr lang="en-US" sz="2600" b="1" i="1" u="sng" dirty="0" smtClean="0">
                <a:solidFill>
                  <a:srgbClr val="FF0000"/>
                </a:solidFill>
              </a:rPr>
              <a:t> alloys :</a:t>
            </a:r>
            <a:r>
              <a:rPr lang="en-US" sz="2600" b="1" dirty="0" smtClean="0"/>
              <a:t> </a:t>
            </a:r>
            <a:endParaRPr lang="hu-HU" sz="26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hu-HU" sz="2600" b="1" dirty="0" smtClean="0"/>
              <a:t>-</a:t>
            </a:r>
            <a:r>
              <a:rPr lang="en-US" sz="2600" b="1" dirty="0" smtClean="0"/>
              <a:t>Strengthening</a:t>
            </a:r>
            <a:r>
              <a:rPr lang="hu-HU" sz="2600" b="1" dirty="0" smtClean="0"/>
              <a:t> </a:t>
            </a:r>
            <a:r>
              <a:rPr lang="en-US" sz="2600" b="1" dirty="0" smtClean="0"/>
              <a:t>mechanisms</a:t>
            </a:r>
            <a:r>
              <a:rPr lang="hu-HU" sz="2600" b="1" dirty="0" smtClean="0"/>
              <a:t>: </a:t>
            </a:r>
            <a:r>
              <a:rPr lang="hu-HU" sz="2600" b="1" dirty="0" err="1" smtClean="0"/>
              <a:t>precipitated</a:t>
            </a:r>
            <a:r>
              <a:rPr lang="hu-HU" sz="2600" b="1" dirty="0" smtClean="0"/>
              <a:t> </a:t>
            </a:r>
            <a:r>
              <a:rPr lang="hu-HU" sz="2600" b="1" dirty="0" err="1" smtClean="0"/>
              <a:t>processes</a:t>
            </a:r>
            <a:endParaRPr lang="hu-HU" sz="26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hu-HU" sz="2600" b="1" dirty="0"/>
              <a:t> </a:t>
            </a:r>
            <a:r>
              <a:rPr lang="hu-HU" sz="2600" b="1" dirty="0" smtClean="0"/>
              <a:t>    </a:t>
            </a:r>
            <a:r>
              <a:rPr lang="hu-HU" sz="2600" b="1" dirty="0">
                <a:solidFill>
                  <a:srgbClr val="FF0000"/>
                </a:solidFill>
              </a:rPr>
              <a:t> </a:t>
            </a:r>
            <a:r>
              <a:rPr lang="hu-HU" sz="2600" b="1" dirty="0" err="1" smtClean="0">
                <a:solidFill>
                  <a:srgbClr val="FF0000"/>
                </a:solidFill>
              </a:rPr>
              <a:t>From</a:t>
            </a:r>
            <a:r>
              <a:rPr lang="hu-HU" sz="2600" b="1" dirty="0" smtClean="0">
                <a:solidFill>
                  <a:srgbClr val="FF0000"/>
                </a:solidFill>
              </a:rPr>
              <a:t> </a:t>
            </a:r>
            <a:r>
              <a:rPr lang="hu-HU" sz="2600" b="1" dirty="0" err="1">
                <a:solidFill>
                  <a:srgbClr val="0000FF"/>
                </a:solidFill>
              </a:rPr>
              <a:t>s</a:t>
            </a:r>
            <a:r>
              <a:rPr lang="hu-HU" sz="2600" b="1" dirty="0" err="1" smtClean="0">
                <a:solidFill>
                  <a:srgbClr val="0000FF"/>
                </a:solidFill>
              </a:rPr>
              <a:t>upersaturated</a:t>
            </a:r>
            <a:r>
              <a:rPr lang="hu-HU" sz="2600" b="1" dirty="0" smtClean="0">
                <a:solidFill>
                  <a:srgbClr val="0000FF"/>
                </a:solidFill>
              </a:rPr>
              <a:t> </a:t>
            </a:r>
            <a:r>
              <a:rPr lang="hu-HU" sz="2600" b="1" dirty="0" err="1" smtClean="0">
                <a:solidFill>
                  <a:srgbClr val="0000FF"/>
                </a:solidFill>
              </a:rPr>
              <a:t>solid</a:t>
            </a:r>
            <a:r>
              <a:rPr lang="hu-HU" sz="2600" b="1" dirty="0" smtClean="0">
                <a:solidFill>
                  <a:srgbClr val="0000FF"/>
                </a:solidFill>
              </a:rPr>
              <a:t> </a:t>
            </a:r>
            <a:r>
              <a:rPr lang="hu-HU" sz="2600" b="1" dirty="0" err="1" smtClean="0">
                <a:solidFill>
                  <a:srgbClr val="0000FF"/>
                </a:solidFill>
              </a:rPr>
              <a:t>solution</a:t>
            </a:r>
            <a:r>
              <a:rPr lang="hu-HU" sz="2600" b="1" dirty="0" smtClean="0">
                <a:solidFill>
                  <a:srgbClr val="0000FF"/>
                </a:solidFill>
              </a:rPr>
              <a:t> (S.S.S.S) </a:t>
            </a:r>
            <a:r>
              <a:rPr lang="hu-HU" sz="2600" b="1" dirty="0" err="1" smtClean="0">
                <a:solidFill>
                  <a:srgbClr val="0000FF"/>
                </a:solidFill>
              </a:rPr>
              <a:t>state</a:t>
            </a:r>
            <a:r>
              <a:rPr lang="hu-HU" sz="2600" b="1" dirty="0" smtClean="0">
                <a:solidFill>
                  <a:srgbClr val="0000FF"/>
                </a:solidFill>
              </a:rPr>
              <a:t>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hu-HU" sz="2600" b="1" dirty="0">
                <a:solidFill>
                  <a:srgbClr val="FF0000"/>
                </a:solidFill>
              </a:rPr>
              <a:t>	 </a:t>
            </a:r>
            <a:r>
              <a:rPr lang="hu-HU" sz="2600" b="1" dirty="0" smtClean="0">
                <a:solidFill>
                  <a:srgbClr val="FF0000"/>
                </a:solidFill>
              </a:rPr>
              <a:t>•</a:t>
            </a:r>
            <a:r>
              <a:rPr lang="hu-HU" sz="2600" b="1" dirty="0" smtClean="0">
                <a:solidFill>
                  <a:srgbClr val="0000FF"/>
                </a:solidFill>
              </a:rPr>
              <a:t>S.S.S.S         </a:t>
            </a:r>
            <a:r>
              <a:rPr lang="hu-HU" sz="2600" b="1" dirty="0" err="1" smtClean="0">
                <a:solidFill>
                  <a:srgbClr val="FF0000"/>
                </a:solidFill>
              </a:rPr>
              <a:t>Solution</a:t>
            </a:r>
            <a:r>
              <a:rPr lang="hu-HU" sz="2600" b="1" dirty="0" smtClean="0">
                <a:solidFill>
                  <a:srgbClr val="FF0000"/>
                </a:solidFill>
              </a:rPr>
              <a:t> </a:t>
            </a:r>
            <a:r>
              <a:rPr lang="hu-HU" sz="2600" b="1" dirty="0" err="1" smtClean="0">
                <a:solidFill>
                  <a:srgbClr val="FF0000"/>
                </a:solidFill>
              </a:rPr>
              <a:t>hardening</a:t>
            </a:r>
            <a:r>
              <a:rPr lang="hu-HU" sz="2600" b="1" dirty="0" smtClean="0">
                <a:solidFill>
                  <a:srgbClr val="0000FF"/>
                </a:solidFill>
              </a:rPr>
              <a:t>      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hu-HU" sz="2600" b="1" dirty="0">
                <a:solidFill>
                  <a:srgbClr val="0000FF"/>
                </a:solidFill>
              </a:rPr>
              <a:t>	</a:t>
            </a:r>
            <a:r>
              <a:rPr lang="hu-HU" sz="2600" b="1" dirty="0">
                <a:solidFill>
                  <a:srgbClr val="FF0000"/>
                </a:solidFill>
              </a:rPr>
              <a:t> </a:t>
            </a:r>
            <a:r>
              <a:rPr lang="hu-HU" sz="2600" b="1" dirty="0" smtClean="0">
                <a:solidFill>
                  <a:srgbClr val="FF0000"/>
                </a:solidFill>
              </a:rPr>
              <a:t>•</a:t>
            </a:r>
            <a:r>
              <a:rPr lang="hu-HU" sz="2600" b="1" dirty="0" err="1" smtClean="0">
                <a:solidFill>
                  <a:srgbClr val="0000FF"/>
                </a:solidFill>
              </a:rPr>
              <a:t>Aging</a:t>
            </a:r>
            <a:r>
              <a:rPr lang="hu-HU" sz="2600" b="1" dirty="0" smtClean="0">
                <a:solidFill>
                  <a:srgbClr val="0000FF"/>
                </a:solidFill>
              </a:rPr>
              <a:t> </a:t>
            </a:r>
            <a:r>
              <a:rPr lang="hu-HU" sz="2600" b="1" dirty="0" err="1" smtClean="0">
                <a:solidFill>
                  <a:srgbClr val="0000FF"/>
                </a:solidFill>
              </a:rPr>
              <a:t>at</a:t>
            </a:r>
            <a:r>
              <a:rPr lang="hu-HU" sz="2600" b="1" dirty="0" smtClean="0">
                <a:solidFill>
                  <a:srgbClr val="0000FF"/>
                </a:solidFill>
              </a:rPr>
              <a:t> RT-120</a:t>
            </a:r>
            <a:r>
              <a:rPr lang="fr-FR" sz="2600" b="1" baseline="30000" dirty="0">
                <a:solidFill>
                  <a:srgbClr val="0000FF"/>
                </a:solidFill>
              </a:rPr>
              <a:t> o</a:t>
            </a:r>
            <a:r>
              <a:rPr lang="fr-FR" sz="2600" b="1" dirty="0">
                <a:solidFill>
                  <a:srgbClr val="0000FF"/>
                </a:solidFill>
              </a:rPr>
              <a:t>C</a:t>
            </a:r>
            <a:r>
              <a:rPr lang="hu-HU" sz="2600" b="1" dirty="0" smtClean="0">
                <a:solidFill>
                  <a:srgbClr val="FF0000"/>
                </a:solidFill>
              </a:rPr>
              <a:t>       </a:t>
            </a:r>
            <a:r>
              <a:rPr lang="hu-HU" sz="2600" b="1" dirty="0" err="1" smtClean="0">
                <a:solidFill>
                  <a:srgbClr val="FF0000"/>
                </a:solidFill>
              </a:rPr>
              <a:t>Gunier-Preston</a:t>
            </a:r>
            <a:r>
              <a:rPr lang="hu-HU" sz="2600" b="1" dirty="0" smtClean="0">
                <a:solidFill>
                  <a:srgbClr val="FF0000"/>
                </a:solidFill>
              </a:rPr>
              <a:t> (GP) </a:t>
            </a:r>
            <a:r>
              <a:rPr lang="hu-HU" sz="2600" b="1" dirty="0" err="1" smtClean="0">
                <a:solidFill>
                  <a:srgbClr val="FF0000"/>
                </a:solidFill>
              </a:rPr>
              <a:t>zones</a:t>
            </a:r>
            <a:r>
              <a:rPr lang="hu-HU" sz="2600" b="1" dirty="0" smtClean="0">
                <a:solidFill>
                  <a:srgbClr val="FF0000"/>
                </a:solidFill>
              </a:rPr>
              <a:t>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hu-HU" sz="2600" b="1" dirty="0">
                <a:solidFill>
                  <a:srgbClr val="FF0000"/>
                </a:solidFill>
              </a:rPr>
              <a:t>	 </a:t>
            </a:r>
            <a:r>
              <a:rPr lang="hu-HU" sz="2600" b="1" dirty="0" smtClean="0">
                <a:solidFill>
                  <a:srgbClr val="FF0000"/>
                </a:solidFill>
              </a:rPr>
              <a:t>•</a:t>
            </a:r>
            <a:r>
              <a:rPr lang="hu-HU" sz="2600" b="1" dirty="0" err="1" smtClean="0">
                <a:solidFill>
                  <a:srgbClr val="0000FF"/>
                </a:solidFill>
              </a:rPr>
              <a:t>Aging</a:t>
            </a:r>
            <a:r>
              <a:rPr lang="hu-HU" sz="2600" b="1" dirty="0" smtClean="0">
                <a:solidFill>
                  <a:srgbClr val="0000FF"/>
                </a:solidFill>
              </a:rPr>
              <a:t> </a:t>
            </a:r>
            <a:r>
              <a:rPr lang="hu-HU" sz="2600" b="1" dirty="0" err="1">
                <a:solidFill>
                  <a:srgbClr val="0000FF"/>
                </a:solidFill>
              </a:rPr>
              <a:t>at</a:t>
            </a:r>
            <a:r>
              <a:rPr lang="hu-HU" sz="2600" b="1" dirty="0">
                <a:solidFill>
                  <a:srgbClr val="0000FF"/>
                </a:solidFill>
              </a:rPr>
              <a:t> </a:t>
            </a:r>
            <a:r>
              <a:rPr lang="hu-HU" sz="2600" b="1" dirty="0" smtClean="0">
                <a:solidFill>
                  <a:srgbClr val="0000FF"/>
                </a:solidFill>
              </a:rPr>
              <a:t>80-150</a:t>
            </a:r>
            <a:r>
              <a:rPr lang="fr-FR" sz="2600" b="1" baseline="30000" dirty="0" smtClean="0">
                <a:solidFill>
                  <a:srgbClr val="0000FF"/>
                </a:solidFill>
              </a:rPr>
              <a:t> </a:t>
            </a:r>
            <a:r>
              <a:rPr lang="fr-FR" sz="2600" b="1" baseline="30000" dirty="0">
                <a:solidFill>
                  <a:srgbClr val="0000FF"/>
                </a:solidFill>
              </a:rPr>
              <a:t>o</a:t>
            </a:r>
            <a:r>
              <a:rPr lang="fr-FR" sz="2600" b="1" dirty="0">
                <a:solidFill>
                  <a:srgbClr val="0000FF"/>
                </a:solidFill>
              </a:rPr>
              <a:t>C</a:t>
            </a:r>
            <a:r>
              <a:rPr lang="hu-HU" sz="2600" b="1" dirty="0">
                <a:solidFill>
                  <a:srgbClr val="FF0000"/>
                </a:solidFill>
              </a:rPr>
              <a:t>       </a:t>
            </a:r>
            <a:r>
              <a:rPr lang="en-US" sz="2600" b="1" dirty="0" smtClean="0">
                <a:solidFill>
                  <a:srgbClr val="FF0000"/>
                </a:solidFill>
              </a:rPr>
              <a:t>metastable </a:t>
            </a:r>
            <a:r>
              <a:rPr lang="en-US" sz="2600" b="1" i="1" dirty="0">
                <a:solidFill>
                  <a:srgbClr val="FF0000"/>
                </a:solidFill>
              </a:rPr>
              <a:t>η’</a:t>
            </a:r>
            <a:r>
              <a:rPr lang="en-US" sz="2600" b="1" dirty="0">
                <a:solidFill>
                  <a:srgbClr val="FF0000"/>
                </a:solidFill>
              </a:rPr>
              <a:t> </a:t>
            </a:r>
            <a:r>
              <a:rPr lang="en-US" sz="2600" b="1" dirty="0" smtClean="0">
                <a:solidFill>
                  <a:srgbClr val="FF0000"/>
                </a:solidFill>
              </a:rPr>
              <a:t>particles</a:t>
            </a:r>
            <a:endParaRPr lang="hu-HU" sz="2600" b="1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hu-HU" sz="2600" b="1" dirty="0">
                <a:solidFill>
                  <a:srgbClr val="FF0000"/>
                </a:solidFill>
              </a:rPr>
              <a:t>	 </a:t>
            </a:r>
            <a:r>
              <a:rPr lang="hu-HU" sz="2600" b="1" dirty="0" smtClean="0">
                <a:solidFill>
                  <a:srgbClr val="FF0000"/>
                </a:solidFill>
              </a:rPr>
              <a:t>•</a:t>
            </a:r>
            <a:r>
              <a:rPr lang="hu-HU" sz="2600" b="1" dirty="0">
                <a:solidFill>
                  <a:srgbClr val="0000FF"/>
                </a:solidFill>
              </a:rPr>
              <a:t> </a:t>
            </a:r>
            <a:r>
              <a:rPr lang="hu-HU" sz="2600" b="1" dirty="0" err="1">
                <a:solidFill>
                  <a:srgbClr val="0000FF"/>
                </a:solidFill>
              </a:rPr>
              <a:t>A</a:t>
            </a:r>
            <a:r>
              <a:rPr lang="hu-HU" sz="2600" b="1" dirty="0" err="1" smtClean="0">
                <a:solidFill>
                  <a:srgbClr val="0000FF"/>
                </a:solidFill>
              </a:rPr>
              <a:t>t</a:t>
            </a:r>
            <a:r>
              <a:rPr lang="hu-HU" sz="2600" b="1" dirty="0" smtClean="0">
                <a:solidFill>
                  <a:srgbClr val="0000FF"/>
                </a:solidFill>
              </a:rPr>
              <a:t> </a:t>
            </a:r>
            <a:r>
              <a:rPr lang="hu-HU" sz="2600" b="1" dirty="0" err="1" smtClean="0">
                <a:solidFill>
                  <a:srgbClr val="0000FF"/>
                </a:solidFill>
              </a:rPr>
              <a:t>higher</a:t>
            </a:r>
            <a:r>
              <a:rPr lang="hu-HU" sz="2600" b="1" dirty="0" smtClean="0">
                <a:solidFill>
                  <a:srgbClr val="0000FF"/>
                </a:solidFill>
              </a:rPr>
              <a:t> </a:t>
            </a:r>
            <a:r>
              <a:rPr lang="hu-HU" sz="2600" b="1" dirty="0" err="1" smtClean="0">
                <a:solidFill>
                  <a:srgbClr val="0000FF"/>
                </a:solidFill>
              </a:rPr>
              <a:t>temperatures</a:t>
            </a:r>
            <a:r>
              <a:rPr lang="hu-HU" sz="2600" b="1" dirty="0" smtClean="0">
                <a:solidFill>
                  <a:srgbClr val="0000FF"/>
                </a:solidFill>
              </a:rPr>
              <a:t>        </a:t>
            </a:r>
            <a:r>
              <a:rPr lang="en-US" sz="2600" b="1" dirty="0">
                <a:solidFill>
                  <a:srgbClr val="FF0000"/>
                </a:solidFill>
              </a:rPr>
              <a:t>stable </a:t>
            </a:r>
            <a:r>
              <a:rPr lang="en-US" sz="2600" b="1" i="1" dirty="0">
                <a:solidFill>
                  <a:srgbClr val="FF0000"/>
                </a:solidFill>
              </a:rPr>
              <a:t>η</a:t>
            </a:r>
            <a:r>
              <a:rPr lang="en-US" sz="2600" b="1" dirty="0">
                <a:solidFill>
                  <a:srgbClr val="FF0000"/>
                </a:solidFill>
              </a:rPr>
              <a:t> precipitates </a:t>
            </a:r>
            <a:endParaRPr lang="hu-HU" sz="2600" b="1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hu-HU" sz="2600" b="1" dirty="0">
                <a:solidFill>
                  <a:srgbClr val="FF0000"/>
                </a:solidFill>
              </a:rPr>
              <a:t>	</a:t>
            </a:r>
            <a:r>
              <a:rPr lang="hu-HU" sz="2600" b="1" dirty="0" smtClean="0">
                <a:solidFill>
                  <a:srgbClr val="FF0000"/>
                </a:solidFill>
              </a:rPr>
              <a:t>			(</a:t>
            </a:r>
            <a:r>
              <a:rPr lang="en-US" sz="2600" b="1" dirty="0" smtClean="0">
                <a:solidFill>
                  <a:srgbClr val="FF0000"/>
                </a:solidFill>
              </a:rPr>
              <a:t>with </a:t>
            </a:r>
            <a:r>
              <a:rPr lang="en-US" sz="2600" b="1" dirty="0">
                <a:solidFill>
                  <a:srgbClr val="FF0000"/>
                </a:solidFill>
              </a:rPr>
              <a:t>a composition of MgZn</a:t>
            </a:r>
            <a:r>
              <a:rPr lang="en-US" sz="2600" b="1" baseline="-25000" dirty="0">
                <a:solidFill>
                  <a:srgbClr val="FF0000"/>
                </a:solidFill>
              </a:rPr>
              <a:t>2</a:t>
            </a:r>
            <a:r>
              <a:rPr lang="en-US" sz="2600" b="1" dirty="0">
                <a:solidFill>
                  <a:srgbClr val="FF0000"/>
                </a:solidFill>
              </a:rPr>
              <a:t> </a:t>
            </a:r>
            <a:r>
              <a:rPr lang="hu-HU" sz="2600" b="1" dirty="0" smtClean="0">
                <a:solidFill>
                  <a:srgbClr val="FF0000"/>
                </a:solidFill>
              </a:rPr>
              <a:t>)</a:t>
            </a:r>
            <a:endParaRPr lang="en-US" sz="2600" b="1" dirty="0">
              <a:solidFill>
                <a:srgbClr val="FF0000"/>
              </a:solidFill>
            </a:endParaRP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altLang="hu-HU" dirty="0" smtClean="0">
                <a:latin typeface="Lucida Calligraphy" panose="03010101010101010101" pitchFamily="66" charset="0"/>
              </a:rPr>
              <a:t>BNM-2019, Ufa, </a:t>
            </a:r>
            <a:r>
              <a:rPr lang="hu-HU" altLang="hu-HU" dirty="0" err="1" smtClean="0">
                <a:latin typeface="Lucida Calligraphy" panose="03010101010101010101" pitchFamily="66" charset="0"/>
              </a:rPr>
              <a:t>Russia</a:t>
            </a:r>
            <a:endParaRPr lang="hu-HU" altLang="hu-HU" dirty="0" smtClean="0">
              <a:latin typeface="Lucida Calligraphy" panose="03010101010101010101" pitchFamily="66" charset="0"/>
            </a:endParaRPr>
          </a:p>
          <a:p>
            <a:pPr>
              <a:defRPr/>
            </a:pPr>
            <a:r>
              <a:rPr lang="hu-HU" altLang="hu-HU" dirty="0" err="1" smtClean="0">
                <a:latin typeface="Lucida Calligraphy" panose="03010101010101010101" pitchFamily="66" charset="0"/>
              </a:rPr>
              <a:t>September</a:t>
            </a:r>
            <a:r>
              <a:rPr lang="hu-HU" altLang="hu-HU" dirty="0" smtClean="0">
                <a:latin typeface="Lucida Calligraphy" panose="03010101010101010101" pitchFamily="66" charset="0"/>
              </a:rPr>
              <a:t> 25-27, 2019</a:t>
            </a:r>
            <a:endParaRPr lang="en-US" altLang="hu-HU" dirty="0">
              <a:latin typeface="Lucida Calligraphy" panose="03010101010101010101" pitchFamily="66" charset="0"/>
            </a:endParaRPr>
          </a:p>
        </p:txBody>
      </p:sp>
      <p:sp>
        <p:nvSpPr>
          <p:cNvPr id="5" name="Jobbra nyíl 4"/>
          <p:cNvSpPr/>
          <p:nvPr/>
        </p:nvSpPr>
        <p:spPr bwMode="auto">
          <a:xfrm>
            <a:off x="2514600" y="2819400"/>
            <a:ext cx="381000" cy="2286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600" b="0" i="0" u="none" strike="noStrike" normalizeH="0" baseline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6" name="Jobbra nyíl 5"/>
          <p:cNvSpPr/>
          <p:nvPr/>
        </p:nvSpPr>
        <p:spPr bwMode="auto">
          <a:xfrm>
            <a:off x="4191000" y="3505200"/>
            <a:ext cx="381000" cy="2286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600" b="0" i="0" u="none" strike="noStrike" normalizeH="0" baseline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8" name="Jobbra nyíl 7"/>
          <p:cNvSpPr/>
          <p:nvPr/>
        </p:nvSpPr>
        <p:spPr bwMode="auto">
          <a:xfrm>
            <a:off x="4114800" y="4191000"/>
            <a:ext cx="381000" cy="2286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600" b="0" i="0" u="none" strike="noStrike" normalizeH="0" baseline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9" name="Jobbra nyíl 8"/>
          <p:cNvSpPr/>
          <p:nvPr/>
        </p:nvSpPr>
        <p:spPr bwMode="auto">
          <a:xfrm>
            <a:off x="4876800" y="4876800"/>
            <a:ext cx="381000" cy="2286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600" b="0" i="0" u="none" strike="noStrike" normalizeH="0" baseline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7398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867400" y="76200"/>
            <a:ext cx="3018630" cy="380999"/>
          </a:xfrm>
        </p:spPr>
        <p:txBody>
          <a:bodyPr/>
          <a:lstStyle/>
          <a:p>
            <a:pPr algn="r">
              <a:lnSpc>
                <a:spcPct val="150000"/>
              </a:lnSpc>
            </a:pPr>
            <a:r>
              <a:rPr lang="hu-HU" sz="1600" i="1" u="sng" dirty="0" err="1">
                <a:solidFill>
                  <a:srgbClr val="FF0000"/>
                </a:solidFill>
                <a:latin typeface="Footlight MT Light" panose="0204060206030A020304" pitchFamily="18" charset="0"/>
              </a:rPr>
              <a:t>Conventional</a:t>
            </a:r>
            <a:r>
              <a:rPr lang="en-US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 </a:t>
            </a:r>
            <a:r>
              <a:rPr lang="en-US" sz="1600" i="1" u="sng" dirty="0" err="1">
                <a:solidFill>
                  <a:srgbClr val="FF0000"/>
                </a:solidFill>
                <a:latin typeface="Footlight MT Light" panose="0204060206030A020304" pitchFamily="18" charset="0"/>
              </a:rPr>
              <a:t>AlZnMg</a:t>
            </a:r>
            <a:r>
              <a:rPr lang="en-US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 </a:t>
            </a:r>
            <a: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  <a:t>alloys</a:t>
            </a:r>
            <a:b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</a:br>
            <a:r>
              <a:rPr lang="hu-HU" sz="2400" dirty="0"/>
              <a:t>	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533400"/>
                <a:ext cx="8839199" cy="56435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800" b="1" i="1" u="sng" dirty="0" smtClean="0">
                    <a:solidFill>
                      <a:srgbClr val="FF0000"/>
                    </a:solidFill>
                  </a:rPr>
                  <a:t>Conventional</a:t>
                </a:r>
                <a:r>
                  <a:rPr lang="hu-HU" sz="2800" b="1" i="1" u="sng" dirty="0">
                    <a:solidFill>
                      <a:srgbClr val="FF0000"/>
                    </a:solidFill>
                  </a:rPr>
                  <a:t> </a:t>
                </a:r>
                <a:r>
                  <a:rPr lang="hu-HU" sz="2800" b="1" i="1" u="sng" dirty="0" err="1">
                    <a:solidFill>
                      <a:srgbClr val="FF0000"/>
                    </a:solidFill>
                  </a:rPr>
                  <a:t>supersaturated</a:t>
                </a:r>
                <a:r>
                  <a:rPr lang="hu-HU" sz="2800" b="1" i="1" u="sng" dirty="0">
                    <a:solidFill>
                      <a:srgbClr val="FF0000"/>
                    </a:solidFill>
                  </a:rPr>
                  <a:t> </a:t>
                </a:r>
                <a:r>
                  <a:rPr lang="en-US" sz="2800" b="1" i="1" u="sng" dirty="0" err="1">
                    <a:solidFill>
                      <a:srgbClr val="FF0000"/>
                    </a:solidFill>
                  </a:rPr>
                  <a:t>AlZnMg</a:t>
                </a:r>
                <a:r>
                  <a:rPr lang="en-US" sz="2800" b="1" i="1" u="sng" dirty="0">
                    <a:solidFill>
                      <a:srgbClr val="FF0000"/>
                    </a:solidFill>
                  </a:rPr>
                  <a:t> alloys :</a:t>
                </a:r>
                <a:r>
                  <a:rPr lang="en-US" sz="2800" b="1" dirty="0"/>
                  <a:t> </a:t>
                </a:r>
                <a14:m>
                  <m:oMath xmlns:m="http://schemas.openxmlformats.org/officeDocument/2006/math">
                    <m:r>
                      <a:rPr lang="hu-HU" sz="2400" b="1" i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1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𝒅</m:t>
                    </m:r>
                    <m:r>
                      <a:rPr lang="en-US" sz="2400" b="1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2400" b="1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𝟏𝟎</m:t>
                    </m:r>
                    <m:r>
                      <a:rPr lang="en-US" sz="2400" b="1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1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𝝁</m:t>
                    </m:r>
                    <m:r>
                      <a:rPr lang="en-US" sz="2400" b="1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𝒎</m:t>
                    </m:r>
                    <m:r>
                      <a:rPr lang="hu-HU" sz="2400" b="1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u-HU" sz="2400" b="1" dirty="0">
                  <a:solidFill>
                    <a:srgbClr val="0000FF"/>
                  </a:solidFill>
                </a:endParaRPr>
              </a:p>
              <a:p>
                <a:pPr marL="0" indent="0">
                  <a:buNone/>
                </a:pPr>
                <a:endParaRPr lang="hu-HU" sz="2800" b="1" dirty="0" smtClean="0"/>
              </a:p>
              <a:p>
                <a:pPr marL="0" indent="0">
                  <a:buNone/>
                </a:pPr>
                <a:r>
                  <a:rPr lang="hu-HU" sz="2600" b="1" dirty="0"/>
                  <a:t>	</a:t>
                </a:r>
                <a:r>
                  <a:rPr lang="hu-HU" sz="2600" b="1" dirty="0" smtClean="0">
                    <a:solidFill>
                      <a:srgbClr val="0000FF"/>
                    </a:solidFill>
                  </a:rPr>
                  <a:t>-The </a:t>
                </a:r>
                <a:r>
                  <a:rPr lang="hu-HU" sz="2600" b="1" dirty="0" err="1" smtClean="0">
                    <a:solidFill>
                      <a:srgbClr val="0000FF"/>
                    </a:solidFill>
                  </a:rPr>
                  <a:t>role</a:t>
                </a:r>
                <a:r>
                  <a:rPr lang="hu-HU" sz="2600" b="1" dirty="0" smtClean="0">
                    <a:solidFill>
                      <a:srgbClr val="0000FF"/>
                    </a:solidFill>
                  </a:rPr>
                  <a:t> of </a:t>
                </a:r>
                <a:r>
                  <a:rPr lang="hu-HU" sz="2600" b="1" dirty="0" err="1" smtClean="0">
                    <a:solidFill>
                      <a:srgbClr val="0000FF"/>
                    </a:solidFill>
                  </a:rPr>
                  <a:t>the</a:t>
                </a:r>
                <a:r>
                  <a:rPr lang="hu-HU" sz="2600" b="1" dirty="0" smtClean="0">
                    <a:solidFill>
                      <a:srgbClr val="0000FF"/>
                    </a:solidFill>
                  </a:rPr>
                  <a:t> </a:t>
                </a:r>
                <a:r>
                  <a:rPr lang="hu-HU" sz="2600" b="1" dirty="0" err="1" smtClean="0">
                    <a:solidFill>
                      <a:srgbClr val="0000FF"/>
                    </a:solidFill>
                  </a:rPr>
                  <a:t>grain</a:t>
                </a:r>
                <a:r>
                  <a:rPr lang="hu-HU" sz="2600" b="1" dirty="0" smtClean="0">
                    <a:solidFill>
                      <a:srgbClr val="0000FF"/>
                    </a:solidFill>
                  </a:rPr>
                  <a:t> </a:t>
                </a:r>
                <a:r>
                  <a:rPr lang="hu-HU" sz="2600" b="1" dirty="0" err="1" smtClean="0">
                    <a:solidFill>
                      <a:srgbClr val="0000FF"/>
                    </a:solidFill>
                  </a:rPr>
                  <a:t>boundaries</a:t>
                </a:r>
                <a:r>
                  <a:rPr lang="hu-HU" sz="2600" b="1" dirty="0" smtClean="0">
                    <a:solidFill>
                      <a:srgbClr val="0000FF"/>
                    </a:solidFill>
                  </a:rPr>
                  <a:t> (GB) is </a:t>
                </a:r>
                <a:r>
                  <a:rPr lang="hu-HU" sz="2600" b="1" dirty="0" err="1" smtClean="0">
                    <a:solidFill>
                      <a:srgbClr val="0000FF"/>
                    </a:solidFill>
                  </a:rPr>
                  <a:t>not</a:t>
                </a:r>
                <a:r>
                  <a:rPr lang="hu-HU" sz="2600" b="1" dirty="0" smtClean="0">
                    <a:solidFill>
                      <a:srgbClr val="0000FF"/>
                    </a:solidFill>
                  </a:rPr>
                  <a:t> </a:t>
                </a:r>
                <a:r>
                  <a:rPr lang="hu-HU" sz="2600" b="1" dirty="0" err="1" smtClean="0">
                    <a:solidFill>
                      <a:srgbClr val="0000FF"/>
                    </a:solidFill>
                  </a:rPr>
                  <a:t>so</a:t>
                </a:r>
                <a:r>
                  <a:rPr lang="hu-HU" sz="2600" b="1" dirty="0" smtClean="0">
                    <a:solidFill>
                      <a:srgbClr val="0000FF"/>
                    </a:solidFill>
                  </a:rPr>
                  <a:t> </a:t>
                </a:r>
                <a:r>
                  <a:rPr lang="hu-HU" sz="2600" b="1" dirty="0" err="1" smtClean="0">
                    <a:solidFill>
                      <a:srgbClr val="0000FF"/>
                    </a:solidFill>
                  </a:rPr>
                  <a:t>significant</a:t>
                </a:r>
                <a:endParaRPr lang="hu-HU" sz="2600" b="1" dirty="0" smtClean="0">
                  <a:solidFill>
                    <a:srgbClr val="0000FF"/>
                  </a:solidFill>
                </a:endParaRPr>
              </a:p>
              <a:p>
                <a:pPr marL="0" indent="0">
                  <a:buNone/>
                </a:pPr>
                <a:r>
                  <a:rPr lang="hu-HU" sz="2600" b="1" dirty="0">
                    <a:solidFill>
                      <a:srgbClr val="0000FF"/>
                    </a:solidFill>
                  </a:rPr>
                  <a:t>	</a:t>
                </a:r>
                <a:r>
                  <a:rPr lang="hu-HU" sz="2600" b="1" dirty="0" smtClean="0">
                    <a:solidFill>
                      <a:srgbClr val="0000FF"/>
                    </a:solidFill>
                  </a:rPr>
                  <a:t>-</a:t>
                </a:r>
                <a:r>
                  <a:rPr lang="hu-HU" sz="2600" b="1" dirty="0" err="1" smtClean="0">
                    <a:solidFill>
                      <a:srgbClr val="0000FF"/>
                    </a:solidFill>
                  </a:rPr>
                  <a:t>Poor</a:t>
                </a:r>
                <a:r>
                  <a:rPr lang="hu-HU" sz="2600" b="1" dirty="0" smtClean="0">
                    <a:solidFill>
                      <a:srgbClr val="0000FF"/>
                    </a:solidFill>
                  </a:rPr>
                  <a:t> </a:t>
                </a:r>
                <a:r>
                  <a:rPr lang="hu-HU" sz="2600" b="1" dirty="0" err="1" smtClean="0">
                    <a:solidFill>
                      <a:srgbClr val="0000FF"/>
                    </a:solidFill>
                  </a:rPr>
                  <a:t>ductility</a:t>
                </a:r>
                <a:r>
                  <a:rPr lang="hu-HU" sz="2600" b="1" dirty="0" smtClean="0">
                    <a:solidFill>
                      <a:srgbClr val="0000FF"/>
                    </a:solidFill>
                  </a:rPr>
                  <a:t> </a:t>
                </a:r>
                <a:r>
                  <a:rPr lang="hu-HU" sz="2600" b="1" dirty="0" err="1" smtClean="0">
                    <a:solidFill>
                      <a:srgbClr val="0000FF"/>
                    </a:solidFill>
                  </a:rPr>
                  <a:t>under</a:t>
                </a:r>
                <a:r>
                  <a:rPr lang="hu-HU" sz="2600" b="1" dirty="0" smtClean="0">
                    <a:solidFill>
                      <a:srgbClr val="0000FF"/>
                    </a:solidFill>
                  </a:rPr>
                  <a:t> </a:t>
                </a:r>
                <a:r>
                  <a:rPr lang="hu-HU" sz="2600" b="1" dirty="0">
                    <a:solidFill>
                      <a:srgbClr val="0000FF"/>
                    </a:solidFill>
                  </a:rPr>
                  <a:t>2</a:t>
                </a:r>
                <a:r>
                  <a:rPr lang="hu-HU" sz="2600" b="1" dirty="0" smtClean="0">
                    <a:solidFill>
                      <a:srgbClr val="0000FF"/>
                    </a:solidFill>
                  </a:rPr>
                  <a:t>00</a:t>
                </a:r>
                <a:r>
                  <a:rPr lang="fr-FR" sz="2600" b="1" baseline="30000" dirty="0" smtClean="0">
                    <a:solidFill>
                      <a:srgbClr val="0000FF"/>
                    </a:solidFill>
                  </a:rPr>
                  <a:t>o</a:t>
                </a:r>
                <a:r>
                  <a:rPr lang="fr-FR" sz="2600" b="1" dirty="0" smtClean="0">
                    <a:solidFill>
                      <a:srgbClr val="0000FF"/>
                    </a:solidFill>
                  </a:rPr>
                  <a:t>C</a:t>
                </a:r>
                <a:r>
                  <a:rPr lang="hu-HU" sz="2600" b="1" dirty="0" smtClean="0">
                    <a:solidFill>
                      <a:srgbClr val="0000FF"/>
                    </a:solidFill>
                  </a:rPr>
                  <a:t> (</a:t>
                </a:r>
                <a:r>
                  <a:rPr lang="en-US" sz="2600" b="1" dirty="0" smtClean="0">
                    <a:solidFill>
                      <a:srgbClr val="0000FF"/>
                    </a:solidFill>
                  </a:rPr>
                  <a:t>0.5T</a:t>
                </a:r>
                <a:r>
                  <a:rPr lang="en-US" sz="2600" b="1" baseline="-25000" dirty="0" smtClean="0">
                    <a:solidFill>
                      <a:srgbClr val="0000FF"/>
                    </a:solidFill>
                  </a:rPr>
                  <a:t>m</a:t>
                </a:r>
                <a:r>
                  <a:rPr lang="hu-HU" sz="2600" b="1" dirty="0" smtClean="0">
                    <a:solidFill>
                      <a:srgbClr val="0000FF"/>
                    </a:solidFill>
                  </a:rPr>
                  <a:t>)</a:t>
                </a:r>
                <a:endParaRPr lang="hu-HU" sz="2600" b="1" dirty="0">
                  <a:solidFill>
                    <a:srgbClr val="0000FF"/>
                  </a:solidFill>
                </a:endParaRPr>
              </a:p>
              <a:p>
                <a:pPr marL="0" indent="0">
                  <a:buNone/>
                </a:pPr>
                <a:r>
                  <a:rPr lang="hu-HU" sz="2600" b="1" dirty="0" smtClean="0"/>
                  <a:t>    	(</a:t>
                </a:r>
                <a:r>
                  <a:rPr lang="hu-HU" sz="2600" b="1" dirty="0" err="1" smtClean="0"/>
                  <a:t>Superplasticity</a:t>
                </a:r>
                <a:r>
                  <a:rPr lang="hu-HU" sz="2600" b="1" dirty="0" smtClean="0"/>
                  <a:t> </a:t>
                </a:r>
                <a:r>
                  <a:rPr lang="hu-HU" sz="2600" b="1" dirty="0" err="1" smtClean="0"/>
                  <a:t>at</a:t>
                </a:r>
                <a:r>
                  <a:rPr lang="hu-HU" sz="2600" b="1" dirty="0" smtClean="0"/>
                  <a:t> </a:t>
                </a:r>
                <a:r>
                  <a:rPr lang="hu-HU" sz="2600" b="1" dirty="0" err="1" smtClean="0"/>
                  <a:t>high</a:t>
                </a:r>
                <a:r>
                  <a:rPr lang="hu-HU" sz="2600" b="1" dirty="0" smtClean="0"/>
                  <a:t> </a:t>
                </a:r>
                <a:r>
                  <a:rPr lang="hu-HU" sz="2600" b="1" dirty="0" err="1" smtClean="0"/>
                  <a:t>temperatures</a:t>
                </a:r>
                <a:r>
                  <a:rPr lang="hu-HU" sz="2600" b="1" dirty="0" smtClean="0"/>
                  <a:t>, </a:t>
                </a:r>
                <a:r>
                  <a:rPr lang="hu-HU" sz="2600" b="1" dirty="0" err="1" smtClean="0"/>
                  <a:t>above</a:t>
                </a:r>
                <a:r>
                  <a:rPr lang="hu-HU" sz="2600" b="1" dirty="0" smtClean="0"/>
                  <a:t> </a:t>
                </a:r>
                <a:r>
                  <a:rPr lang="en-US" sz="2600" b="1" dirty="0" smtClean="0"/>
                  <a:t>0.</a:t>
                </a:r>
                <a:r>
                  <a:rPr lang="hu-HU" sz="2600" b="1" dirty="0" smtClean="0"/>
                  <a:t>7</a:t>
                </a:r>
                <a:r>
                  <a:rPr lang="en-US" sz="2600" b="1" dirty="0" smtClean="0"/>
                  <a:t>T</a:t>
                </a:r>
                <a:r>
                  <a:rPr lang="en-US" sz="2600" b="1" baseline="-25000" dirty="0" smtClean="0"/>
                  <a:t>m</a:t>
                </a:r>
                <a:r>
                  <a:rPr lang="hu-HU" sz="2600" b="1" dirty="0" smtClean="0"/>
                  <a:t>)</a:t>
                </a:r>
              </a:p>
              <a:p>
                <a:pPr marL="0" indent="0">
                  <a:buNone/>
                </a:pPr>
                <a:endParaRPr lang="hu-HU" sz="2600" b="1" dirty="0"/>
              </a:p>
              <a:p>
                <a:pPr marL="0" indent="0">
                  <a:buNone/>
                </a:pPr>
                <a:endParaRPr lang="hu-HU" sz="2600" b="1" dirty="0" smtClean="0"/>
              </a:p>
              <a:p>
                <a:pPr marL="0" indent="0">
                  <a:buNone/>
                </a:pPr>
                <a:endParaRPr lang="hu-HU" sz="2600" b="1" dirty="0"/>
              </a:p>
              <a:p>
                <a:pPr marL="0" indent="0">
                  <a:buNone/>
                </a:pPr>
                <a:endParaRPr lang="hu-HU" sz="2600" b="1" dirty="0" smtClean="0"/>
              </a:p>
              <a:p>
                <a:pPr marL="0" indent="0">
                  <a:buNone/>
                </a:pPr>
                <a:r>
                  <a:rPr lang="hu-HU" sz="2600" b="1" dirty="0" smtClean="0"/>
                  <a:t>                        </a:t>
                </a:r>
                <a:r>
                  <a:rPr lang="hu-HU" sz="2000" b="1" dirty="0" smtClean="0"/>
                  <a:t>(an </a:t>
                </a:r>
                <a:r>
                  <a:rPr lang="hu-HU" sz="2000" b="1" dirty="0" err="1" smtClean="0"/>
                  <a:t>AlZnMgCuZr</a:t>
                </a:r>
                <a:r>
                  <a:rPr lang="hu-HU" sz="2000" b="1" dirty="0" smtClean="0"/>
                  <a:t> </a:t>
                </a:r>
                <a:r>
                  <a:rPr lang="hu-HU" sz="2000" b="1" dirty="0" err="1" smtClean="0"/>
                  <a:t>sample</a:t>
                </a:r>
                <a:r>
                  <a:rPr lang="hu-HU" sz="2000" b="1" dirty="0" smtClean="0"/>
                  <a:t> </a:t>
                </a:r>
                <a:r>
                  <a:rPr lang="hu-HU" sz="2000" b="1" dirty="0" err="1" smtClean="0"/>
                  <a:t>deformed</a:t>
                </a:r>
                <a:r>
                  <a:rPr lang="hu-HU" sz="2000" b="1" dirty="0" smtClean="0"/>
                  <a:t> </a:t>
                </a:r>
                <a:r>
                  <a:rPr lang="hu-HU" sz="2000" b="1" dirty="0" err="1" smtClean="0"/>
                  <a:t>at</a:t>
                </a:r>
                <a:r>
                  <a:rPr lang="hu-HU" sz="2000" b="1" dirty="0" smtClean="0"/>
                  <a:t> 500</a:t>
                </a:r>
                <a:r>
                  <a:rPr lang="fr-FR" sz="2000" b="1" baseline="30000" dirty="0" smtClean="0"/>
                  <a:t>o</a:t>
                </a:r>
                <a:r>
                  <a:rPr lang="fr-FR" sz="2000" b="1" dirty="0" smtClean="0"/>
                  <a:t>C</a:t>
                </a:r>
                <a:r>
                  <a:rPr lang="hu-HU" sz="2000" b="1" dirty="0" smtClean="0"/>
                  <a:t>,</a:t>
                </a:r>
              </a:p>
              <a:p>
                <a:pPr marL="0" indent="0">
                  <a:buNone/>
                </a:pPr>
                <a:r>
                  <a:rPr lang="hu-HU" sz="2600" b="1" dirty="0"/>
                  <a:t>	</a:t>
                </a:r>
                <a:r>
                  <a:rPr lang="hu-HU" sz="2600" b="1" dirty="0" smtClean="0"/>
                  <a:t>		</a:t>
                </a:r>
                <a:r>
                  <a:rPr lang="hu-HU" sz="1800" b="1" dirty="0" err="1" smtClean="0"/>
                  <a:t>phys.stat.sol</a:t>
                </a:r>
                <a:r>
                  <a:rPr lang="hu-HU" sz="1800" b="1" dirty="0" smtClean="0"/>
                  <a:t>. (a) 149 (1995) 583-599</a:t>
                </a:r>
                <a:r>
                  <a:rPr lang="hu-HU" sz="2600" b="1" dirty="0" smtClean="0"/>
                  <a:t>)      </a:t>
                </a:r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533400"/>
                <a:ext cx="8839199" cy="5643563"/>
              </a:xfrm>
              <a:blipFill>
                <a:blip r:embed="rId2"/>
                <a:stretch>
                  <a:fillRect l="-1379" t="-1189" b="-38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Élőláb hely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altLang="hu-HU" dirty="0" smtClean="0">
                <a:latin typeface="Lucida Calligraphy" panose="03010101010101010101" pitchFamily="66" charset="0"/>
              </a:rPr>
              <a:t>BNM-2019, Ufa, </a:t>
            </a:r>
            <a:r>
              <a:rPr lang="hu-HU" altLang="hu-HU" dirty="0" err="1" smtClean="0">
                <a:latin typeface="Lucida Calligraphy" panose="03010101010101010101" pitchFamily="66" charset="0"/>
              </a:rPr>
              <a:t>Russia</a:t>
            </a:r>
            <a:endParaRPr lang="hu-HU" altLang="hu-HU" dirty="0" smtClean="0">
              <a:latin typeface="Lucida Calligraphy" panose="03010101010101010101" pitchFamily="66" charset="0"/>
            </a:endParaRPr>
          </a:p>
          <a:p>
            <a:pPr>
              <a:defRPr/>
            </a:pPr>
            <a:r>
              <a:rPr lang="hu-HU" altLang="hu-HU" dirty="0" err="1" smtClean="0">
                <a:latin typeface="Lucida Calligraphy" panose="03010101010101010101" pitchFamily="66" charset="0"/>
              </a:rPr>
              <a:t>September</a:t>
            </a:r>
            <a:r>
              <a:rPr lang="hu-HU" altLang="hu-HU" dirty="0" smtClean="0">
                <a:latin typeface="Lucida Calligraphy" panose="03010101010101010101" pitchFamily="66" charset="0"/>
              </a:rPr>
              <a:t> 25-27, 2019</a:t>
            </a:r>
            <a:endParaRPr lang="en-US" altLang="hu-HU" dirty="0">
              <a:latin typeface="Lucida Calligraphy" panose="03010101010101010101" pitchFamily="66" charset="0"/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0" y="3505200"/>
            <a:ext cx="5318172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9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876800" y="76200"/>
            <a:ext cx="4009230" cy="380999"/>
          </a:xfrm>
        </p:spPr>
        <p:txBody>
          <a:bodyPr/>
          <a:lstStyle/>
          <a:p>
            <a:pPr algn="r">
              <a:lnSpc>
                <a:spcPct val="150000"/>
              </a:lnSpc>
            </a:pPr>
            <a:r>
              <a:rPr lang="hu-HU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  <a:t>New </a:t>
            </a:r>
            <a:r>
              <a:rPr lang="hu-HU" sz="1600" i="1" u="sng" dirty="0" err="1" smtClean="0">
                <a:solidFill>
                  <a:srgbClr val="FF0000"/>
                </a:solidFill>
                <a:latin typeface="Footlight MT Light" panose="0204060206030A020304" pitchFamily="18" charset="0"/>
              </a:rPr>
              <a:t>results</a:t>
            </a:r>
            <a:r>
              <a:rPr lang="hu-HU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  <a:t>: </a:t>
            </a:r>
            <a: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  <a:t>Ultrafine-grained </a:t>
            </a:r>
            <a:r>
              <a:rPr lang="en-US" sz="1600" i="1" u="sng" dirty="0" err="1" smtClean="0">
                <a:solidFill>
                  <a:srgbClr val="FF0000"/>
                </a:solidFill>
                <a:latin typeface="Footlight MT Light" panose="0204060206030A020304" pitchFamily="18" charset="0"/>
              </a:rPr>
              <a:t>AlZnMg</a:t>
            </a:r>
            <a: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  <a:t> alloys</a:t>
            </a:r>
            <a:b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</a:br>
            <a:r>
              <a:rPr lang="hu-HU" sz="2400" dirty="0"/>
              <a:t>	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52400" y="533400"/>
            <a:ext cx="8839199" cy="5643563"/>
          </a:xfrm>
        </p:spPr>
        <p:txBody>
          <a:bodyPr/>
          <a:lstStyle/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hu-HU" sz="2800" b="1" dirty="0" smtClean="0"/>
              <a:t>	</a:t>
            </a:r>
            <a:r>
              <a:rPr lang="hu-HU" sz="2800" b="1" i="1" u="sng" dirty="0" smtClean="0">
                <a:solidFill>
                  <a:srgbClr val="FF0000"/>
                </a:solidFill>
              </a:rPr>
              <a:t>Main </a:t>
            </a:r>
            <a:r>
              <a:rPr lang="hu-HU" sz="2800" b="1" i="1" u="sng" dirty="0" err="1" smtClean="0">
                <a:solidFill>
                  <a:srgbClr val="FF0000"/>
                </a:solidFill>
              </a:rPr>
              <a:t>goals</a:t>
            </a:r>
            <a:r>
              <a:rPr lang="hu-HU" sz="2800" b="1" i="1" u="sng" dirty="0" smtClean="0">
                <a:solidFill>
                  <a:srgbClr val="FF0000"/>
                </a:solidFill>
              </a:rPr>
              <a:t> of </a:t>
            </a:r>
            <a:r>
              <a:rPr lang="hu-HU" sz="2800" b="1" i="1" u="sng" dirty="0" err="1" smtClean="0">
                <a:solidFill>
                  <a:srgbClr val="FF0000"/>
                </a:solidFill>
              </a:rPr>
              <a:t>the</a:t>
            </a:r>
            <a:r>
              <a:rPr lang="hu-HU" sz="2800" b="1" i="1" u="sng" dirty="0" smtClean="0">
                <a:solidFill>
                  <a:srgbClr val="FF0000"/>
                </a:solidFill>
              </a:rPr>
              <a:t> </a:t>
            </a:r>
            <a:r>
              <a:rPr lang="hu-HU" sz="2800" b="1" i="1" u="sng" dirty="0" err="1" smtClean="0">
                <a:solidFill>
                  <a:srgbClr val="FF0000"/>
                </a:solidFill>
              </a:rPr>
              <a:t>present</a:t>
            </a:r>
            <a:r>
              <a:rPr lang="hu-HU" sz="2800" b="1" i="1" u="sng" dirty="0" smtClean="0">
                <a:solidFill>
                  <a:srgbClr val="FF0000"/>
                </a:solidFill>
              </a:rPr>
              <a:t> </a:t>
            </a:r>
            <a:r>
              <a:rPr lang="hu-HU" sz="2800" b="1" i="1" u="sng" dirty="0" err="1" smtClean="0">
                <a:solidFill>
                  <a:srgbClr val="FF0000"/>
                </a:solidFill>
              </a:rPr>
              <a:t>work</a:t>
            </a:r>
            <a:r>
              <a:rPr lang="en-US" sz="2800" b="1" i="1" u="sng" dirty="0" smtClean="0">
                <a:solidFill>
                  <a:srgbClr val="FF0000"/>
                </a:solidFill>
              </a:rPr>
              <a:t>:</a:t>
            </a:r>
            <a:endParaRPr lang="hu-HU" sz="2800" b="1" i="1" u="sng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hu-HU" sz="2800" b="1" dirty="0" smtClean="0">
                <a:solidFill>
                  <a:srgbClr val="FF0000"/>
                </a:solidFill>
              </a:rPr>
              <a:t> </a:t>
            </a:r>
            <a:r>
              <a:rPr lang="hu-HU" sz="2600" b="1" dirty="0" smtClean="0">
                <a:solidFill>
                  <a:srgbClr val="FF0000"/>
                </a:solidFill>
              </a:rPr>
              <a:t>•</a:t>
            </a:r>
            <a:r>
              <a:rPr lang="hu-HU" sz="2600" b="1" dirty="0" err="1" smtClean="0">
                <a:solidFill>
                  <a:srgbClr val="0000FF"/>
                </a:solidFill>
              </a:rPr>
              <a:t>Improving</a:t>
            </a:r>
            <a:r>
              <a:rPr lang="hu-HU" sz="2600" b="1" dirty="0" smtClean="0">
                <a:solidFill>
                  <a:srgbClr val="0000FF"/>
                </a:solidFill>
              </a:rPr>
              <a:t> </a:t>
            </a:r>
            <a:r>
              <a:rPr lang="hu-HU" sz="2600" b="1" dirty="0" err="1" smtClean="0">
                <a:solidFill>
                  <a:srgbClr val="0000FF"/>
                </a:solidFill>
              </a:rPr>
              <a:t>both</a:t>
            </a:r>
            <a:r>
              <a:rPr lang="hu-HU" sz="2600" b="1" dirty="0" smtClean="0">
                <a:solidFill>
                  <a:srgbClr val="0000FF"/>
                </a:solidFill>
              </a:rPr>
              <a:t> </a:t>
            </a:r>
            <a:r>
              <a:rPr lang="hu-HU" sz="2600" b="1" dirty="0" err="1" smtClean="0">
                <a:solidFill>
                  <a:srgbClr val="0000FF"/>
                </a:solidFill>
              </a:rPr>
              <a:t>the</a:t>
            </a:r>
            <a:r>
              <a:rPr lang="hu-HU" sz="2600" b="1" dirty="0" smtClean="0">
                <a:solidFill>
                  <a:srgbClr val="0000FF"/>
                </a:solidFill>
              </a:rPr>
              <a:t> </a:t>
            </a:r>
            <a:r>
              <a:rPr lang="hu-HU" sz="2600" b="1" dirty="0" err="1" smtClean="0">
                <a:solidFill>
                  <a:srgbClr val="0000FF"/>
                </a:solidFill>
              </a:rPr>
              <a:t>strength</a:t>
            </a:r>
            <a:r>
              <a:rPr lang="hu-HU" sz="2600" b="1" dirty="0" smtClean="0">
                <a:solidFill>
                  <a:srgbClr val="0000FF"/>
                </a:solidFill>
              </a:rPr>
              <a:t> and </a:t>
            </a:r>
            <a:r>
              <a:rPr lang="hu-HU" sz="2600" b="1" dirty="0" err="1" smtClean="0">
                <a:solidFill>
                  <a:srgbClr val="0000FF"/>
                </a:solidFill>
              </a:rPr>
              <a:t>ductility</a:t>
            </a:r>
            <a:r>
              <a:rPr lang="hu-HU" sz="2600" b="1" dirty="0" smtClean="0">
                <a:solidFill>
                  <a:srgbClr val="0000FF"/>
                </a:solidFill>
              </a:rPr>
              <a:t> </a:t>
            </a:r>
            <a:r>
              <a:rPr lang="hu-HU" sz="2600" b="1" dirty="0" smtClean="0">
                <a:solidFill>
                  <a:srgbClr val="0000FF"/>
                </a:solidFill>
              </a:rPr>
              <a:t>of </a:t>
            </a:r>
            <a:r>
              <a:rPr lang="hu-HU" sz="2600" b="1" dirty="0" smtClean="0">
                <a:solidFill>
                  <a:srgbClr val="0000FF"/>
                </a:solidFill>
              </a:rPr>
              <a:t>an </a:t>
            </a:r>
            <a:r>
              <a:rPr lang="hu-HU" sz="2600" b="1" dirty="0" err="1" smtClean="0">
                <a:solidFill>
                  <a:srgbClr val="0000FF"/>
                </a:solidFill>
              </a:rPr>
              <a:t>AlZnMgZr</a:t>
            </a:r>
            <a:r>
              <a:rPr lang="hu-HU" sz="2600" b="1" dirty="0" smtClean="0">
                <a:solidFill>
                  <a:srgbClr val="0000FF"/>
                </a:solidFill>
              </a:rPr>
              <a:t> </a:t>
            </a:r>
            <a:r>
              <a:rPr lang="hu-HU" sz="2600" b="1" dirty="0" err="1" smtClean="0">
                <a:solidFill>
                  <a:srgbClr val="0000FF"/>
                </a:solidFill>
              </a:rPr>
              <a:t>alloy</a:t>
            </a:r>
            <a:r>
              <a:rPr lang="hu-HU" sz="2600" b="1" dirty="0" smtClean="0">
                <a:solidFill>
                  <a:srgbClr val="0000FF"/>
                </a:solidFill>
              </a:rPr>
              <a:t>, </a:t>
            </a:r>
            <a:r>
              <a:rPr lang="hu-HU" sz="2600" b="1" dirty="0">
                <a:solidFill>
                  <a:srgbClr val="0000FF"/>
                </a:solidFill>
              </a:rPr>
              <a:t>and </a:t>
            </a:r>
            <a:r>
              <a:rPr lang="hu-HU" sz="2600" b="1" dirty="0" err="1" smtClean="0">
                <a:solidFill>
                  <a:srgbClr val="0000FF"/>
                </a:solidFill>
              </a:rPr>
              <a:t>approching</a:t>
            </a:r>
            <a:r>
              <a:rPr lang="hu-HU" sz="2600" b="1" dirty="0" smtClean="0">
                <a:solidFill>
                  <a:srgbClr val="0000FF"/>
                </a:solidFill>
              </a:rPr>
              <a:t> </a:t>
            </a:r>
            <a:r>
              <a:rPr lang="hu-HU" sz="2600" b="1" dirty="0" err="1">
                <a:solidFill>
                  <a:srgbClr val="0000FF"/>
                </a:solidFill>
              </a:rPr>
              <a:t>the</a:t>
            </a:r>
            <a:r>
              <a:rPr lang="hu-HU" sz="2600" b="1" dirty="0">
                <a:solidFill>
                  <a:srgbClr val="0000FF"/>
                </a:solidFill>
              </a:rPr>
              <a:t> </a:t>
            </a:r>
            <a:r>
              <a:rPr lang="hu-HU" sz="2600" b="1" dirty="0" err="1">
                <a:solidFill>
                  <a:srgbClr val="0000FF"/>
                </a:solidFill>
              </a:rPr>
              <a:t>superplasticity</a:t>
            </a:r>
            <a:r>
              <a:rPr lang="hu-HU" sz="2600" b="1" dirty="0">
                <a:solidFill>
                  <a:srgbClr val="0000FF"/>
                </a:solidFill>
              </a:rPr>
              <a:t> </a:t>
            </a:r>
            <a:r>
              <a:rPr lang="hu-HU" sz="2600" b="1" dirty="0" err="1">
                <a:solidFill>
                  <a:srgbClr val="0000FF"/>
                </a:solidFill>
              </a:rPr>
              <a:t>under</a:t>
            </a:r>
            <a:r>
              <a:rPr lang="hu-HU" sz="2600" b="1" dirty="0">
                <a:solidFill>
                  <a:srgbClr val="0000FF"/>
                </a:solidFill>
              </a:rPr>
              <a:t> 200</a:t>
            </a:r>
            <a:r>
              <a:rPr lang="fr-FR" sz="2600" b="1" baseline="30000" dirty="0">
                <a:solidFill>
                  <a:srgbClr val="0000FF"/>
                </a:solidFill>
              </a:rPr>
              <a:t>o</a:t>
            </a:r>
            <a:r>
              <a:rPr lang="fr-FR" sz="2600" b="1" dirty="0">
                <a:solidFill>
                  <a:srgbClr val="0000FF"/>
                </a:solidFill>
              </a:rPr>
              <a:t>C</a:t>
            </a:r>
            <a:r>
              <a:rPr lang="hu-HU" sz="2600" b="1" dirty="0">
                <a:solidFill>
                  <a:srgbClr val="0000FF"/>
                </a:solidFill>
              </a:rPr>
              <a:t> (</a:t>
            </a:r>
            <a:r>
              <a:rPr lang="en-US" sz="2600" b="1" dirty="0">
                <a:solidFill>
                  <a:srgbClr val="0000FF"/>
                </a:solidFill>
              </a:rPr>
              <a:t>0.5T</a:t>
            </a:r>
            <a:r>
              <a:rPr lang="en-US" sz="2600" b="1" baseline="-25000" dirty="0">
                <a:solidFill>
                  <a:srgbClr val="0000FF"/>
                </a:solidFill>
              </a:rPr>
              <a:t>m</a:t>
            </a:r>
            <a:r>
              <a:rPr lang="hu-HU" sz="2600" b="1" dirty="0" smtClean="0">
                <a:solidFill>
                  <a:srgbClr val="0000FF"/>
                </a:solidFill>
              </a:rPr>
              <a:t>)</a:t>
            </a:r>
            <a:r>
              <a:rPr lang="hu-HU" sz="2600" b="1" dirty="0">
                <a:solidFill>
                  <a:srgbClr val="0000FF"/>
                </a:solidFill>
              </a:rPr>
              <a:t> </a:t>
            </a:r>
            <a:r>
              <a:rPr lang="hu-HU" sz="2600" b="1" dirty="0" err="1" smtClean="0">
                <a:solidFill>
                  <a:srgbClr val="0000FF"/>
                </a:solidFill>
              </a:rPr>
              <a:t>by</a:t>
            </a:r>
            <a:r>
              <a:rPr lang="hu-HU" sz="2600" b="1" dirty="0" smtClean="0">
                <a:solidFill>
                  <a:srgbClr val="0000FF"/>
                </a:solidFill>
              </a:rPr>
              <a:t> </a:t>
            </a:r>
            <a:r>
              <a:rPr lang="hu-HU" sz="2600" b="1" dirty="0" err="1" smtClean="0">
                <a:solidFill>
                  <a:srgbClr val="0000FF"/>
                </a:solidFill>
              </a:rPr>
              <a:t>grain-refinements</a:t>
            </a:r>
            <a:endParaRPr lang="hu-HU" sz="2600" b="1" dirty="0" smtClean="0">
              <a:solidFill>
                <a:srgbClr val="0000FF"/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endParaRPr lang="hu-HU" sz="2600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hu-HU" sz="2600" b="1" dirty="0" smtClean="0">
                <a:solidFill>
                  <a:srgbClr val="FF0000"/>
                </a:solidFill>
              </a:rPr>
              <a:t> •</a:t>
            </a:r>
            <a:r>
              <a:rPr lang="hu-HU" sz="2600" b="1" dirty="0" err="1" smtClean="0">
                <a:solidFill>
                  <a:srgbClr val="0000FF"/>
                </a:solidFill>
              </a:rPr>
              <a:t>Studying</a:t>
            </a:r>
            <a:r>
              <a:rPr lang="hu-HU" sz="2600" b="1" dirty="0" smtClean="0">
                <a:solidFill>
                  <a:srgbClr val="0000FF"/>
                </a:solidFill>
              </a:rPr>
              <a:t> </a:t>
            </a:r>
            <a:r>
              <a:rPr lang="hu-HU" sz="2600" b="1" dirty="0" err="1" smtClean="0">
                <a:solidFill>
                  <a:srgbClr val="0000FF"/>
                </a:solidFill>
              </a:rPr>
              <a:t>the</a:t>
            </a:r>
            <a:r>
              <a:rPr lang="hu-HU" sz="2600" b="1" dirty="0" smtClean="0">
                <a:solidFill>
                  <a:srgbClr val="0000FF"/>
                </a:solidFill>
              </a:rPr>
              <a:t> </a:t>
            </a:r>
            <a:r>
              <a:rPr lang="hu-HU" sz="2600" b="1" dirty="0" err="1" smtClean="0">
                <a:solidFill>
                  <a:srgbClr val="0000FF"/>
                </a:solidFill>
              </a:rPr>
              <a:t>role</a:t>
            </a:r>
            <a:r>
              <a:rPr lang="hu-HU" sz="2600" b="1" dirty="0" smtClean="0">
                <a:solidFill>
                  <a:srgbClr val="0000FF"/>
                </a:solidFill>
              </a:rPr>
              <a:t> of </a:t>
            </a:r>
            <a:r>
              <a:rPr lang="hu-HU" sz="2600" b="1" dirty="0" err="1" smtClean="0">
                <a:solidFill>
                  <a:srgbClr val="0000FF"/>
                </a:solidFill>
              </a:rPr>
              <a:t>GBs</a:t>
            </a:r>
            <a:r>
              <a:rPr lang="hu-HU" sz="2600" b="1" dirty="0" smtClean="0">
                <a:solidFill>
                  <a:srgbClr val="0000FF"/>
                </a:solidFill>
              </a:rPr>
              <a:t> in </a:t>
            </a:r>
            <a:r>
              <a:rPr lang="hu-HU" sz="2600" b="1" dirty="0" err="1" smtClean="0">
                <a:solidFill>
                  <a:srgbClr val="0000FF"/>
                </a:solidFill>
              </a:rPr>
              <a:t>ultrafine-grained</a:t>
            </a:r>
            <a:r>
              <a:rPr lang="hu-HU" sz="2600" b="1" dirty="0" smtClean="0">
                <a:solidFill>
                  <a:srgbClr val="0000FF"/>
                </a:solidFill>
              </a:rPr>
              <a:t> </a:t>
            </a:r>
            <a:r>
              <a:rPr lang="hu-HU" sz="2600" b="1" dirty="0" err="1" smtClean="0">
                <a:solidFill>
                  <a:srgbClr val="0000FF"/>
                </a:solidFill>
              </a:rPr>
              <a:t>samples</a:t>
            </a:r>
            <a:endParaRPr lang="en-US" sz="2600" b="1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altLang="hu-HU" dirty="0" smtClean="0">
                <a:latin typeface="Lucida Calligraphy" panose="03010101010101010101" pitchFamily="66" charset="0"/>
              </a:rPr>
              <a:t>BNM-2019, Ufa, </a:t>
            </a:r>
            <a:r>
              <a:rPr lang="hu-HU" altLang="hu-HU" dirty="0" err="1" smtClean="0">
                <a:latin typeface="Lucida Calligraphy" panose="03010101010101010101" pitchFamily="66" charset="0"/>
              </a:rPr>
              <a:t>Russia</a:t>
            </a:r>
            <a:endParaRPr lang="hu-HU" altLang="hu-HU" dirty="0" smtClean="0">
              <a:latin typeface="Lucida Calligraphy" panose="03010101010101010101" pitchFamily="66" charset="0"/>
            </a:endParaRPr>
          </a:p>
          <a:p>
            <a:pPr>
              <a:defRPr/>
            </a:pPr>
            <a:r>
              <a:rPr lang="hu-HU" altLang="hu-HU" dirty="0" err="1" smtClean="0">
                <a:latin typeface="Lucida Calligraphy" panose="03010101010101010101" pitchFamily="66" charset="0"/>
              </a:rPr>
              <a:t>September</a:t>
            </a:r>
            <a:r>
              <a:rPr lang="hu-HU" altLang="hu-HU" dirty="0" smtClean="0">
                <a:latin typeface="Lucida Calligraphy" panose="03010101010101010101" pitchFamily="66" charset="0"/>
              </a:rPr>
              <a:t> 25-27, 2019</a:t>
            </a:r>
            <a:endParaRPr lang="en-US" altLang="hu-HU" dirty="0"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7049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191000" y="76200"/>
            <a:ext cx="4695030" cy="380999"/>
          </a:xfrm>
        </p:spPr>
        <p:txBody>
          <a:bodyPr/>
          <a:lstStyle/>
          <a:p>
            <a:pPr algn="r">
              <a:lnSpc>
                <a:spcPct val="150000"/>
              </a:lnSpc>
            </a:pPr>
            <a:r>
              <a:rPr lang="hu-HU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New </a:t>
            </a:r>
            <a:r>
              <a:rPr lang="hu-HU" sz="1600" i="1" u="sng" dirty="0" err="1">
                <a:solidFill>
                  <a:srgbClr val="FF0000"/>
                </a:solidFill>
                <a:latin typeface="Footlight MT Light" panose="0204060206030A020304" pitchFamily="18" charset="0"/>
              </a:rPr>
              <a:t>results</a:t>
            </a:r>
            <a:r>
              <a:rPr lang="hu-HU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: </a:t>
            </a:r>
            <a:r>
              <a:rPr lang="en-US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Ultrafine-grained </a:t>
            </a:r>
            <a:r>
              <a:rPr lang="en-US" sz="1600" i="1" u="sng" dirty="0" err="1">
                <a:solidFill>
                  <a:srgbClr val="FF0000"/>
                </a:solidFill>
                <a:latin typeface="Footlight MT Light" panose="0204060206030A020304" pitchFamily="18" charset="0"/>
              </a:rPr>
              <a:t>AlZnMg</a:t>
            </a:r>
            <a:r>
              <a:rPr lang="en-US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 alloys</a:t>
            </a:r>
            <a: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  <a:t/>
            </a:r>
            <a:b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</a:br>
            <a:r>
              <a:rPr lang="hu-HU" sz="2400" dirty="0"/>
              <a:t>	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533400"/>
                <a:ext cx="8839199" cy="5643563"/>
              </a:xfrm>
            </p:spPr>
            <p:txBody>
              <a:bodyPr/>
              <a:lstStyle/>
              <a:p>
                <a:pPr marL="0" indent="0">
                  <a:lnSpc>
                    <a:spcPct val="150000"/>
                  </a:lnSpc>
                  <a:spcBef>
                    <a:spcPts val="600"/>
                  </a:spcBef>
                  <a:buNone/>
                </a:pPr>
                <a:r>
                  <a:rPr lang="hu-HU" sz="2800" b="1" i="1" u="sng" dirty="0" smtClean="0">
                    <a:solidFill>
                      <a:srgbClr val="FF0000"/>
                    </a:solidFill>
                  </a:rPr>
                  <a:t>Experimentals</a:t>
                </a:r>
                <a:r>
                  <a:rPr lang="hu-HU" sz="2800" b="1" i="1" dirty="0" smtClean="0">
                    <a:solidFill>
                      <a:srgbClr val="FF0000"/>
                    </a:solidFill>
                  </a:rPr>
                  <a:t>:</a:t>
                </a:r>
              </a:p>
              <a:p>
                <a:pPr marL="0" indent="0">
                  <a:lnSpc>
                    <a:spcPct val="150000"/>
                  </a:lnSpc>
                  <a:spcBef>
                    <a:spcPts val="600"/>
                  </a:spcBef>
                  <a:buNone/>
                </a:pPr>
                <a:r>
                  <a:rPr lang="hu-HU" sz="2600" b="1" dirty="0"/>
                  <a:t> </a:t>
                </a:r>
                <a:r>
                  <a:rPr lang="hu-HU" sz="2600" b="1" dirty="0" smtClean="0"/>
                  <a:t>    -</a:t>
                </a:r>
                <a:r>
                  <a:rPr lang="hu-HU" sz="2600" b="1" dirty="0" err="1" smtClean="0"/>
                  <a:t>Material</a:t>
                </a:r>
                <a:r>
                  <a:rPr lang="hu-HU" sz="2600" b="1" dirty="0" smtClean="0"/>
                  <a:t>: </a:t>
                </a:r>
                <a:r>
                  <a:rPr lang="hu-HU" sz="2600" b="1" dirty="0" smtClean="0">
                    <a:solidFill>
                      <a:srgbClr val="0000FF"/>
                    </a:solidFill>
                  </a:rPr>
                  <a:t>Al-4.8Zn-1.2Mg-0.14Zr (wt%)</a:t>
                </a:r>
              </a:p>
              <a:p>
                <a:pPr marL="0" indent="0">
                  <a:lnSpc>
                    <a:spcPct val="150000"/>
                  </a:lnSpc>
                  <a:spcBef>
                    <a:spcPts val="600"/>
                  </a:spcBef>
                  <a:buNone/>
                </a:pPr>
                <a:r>
                  <a:rPr lang="hu-HU" sz="2600" b="1" dirty="0"/>
                  <a:t> </a:t>
                </a:r>
                <a:r>
                  <a:rPr lang="hu-HU" sz="2600" b="1" dirty="0" smtClean="0"/>
                  <a:t>    -</a:t>
                </a:r>
                <a:r>
                  <a:rPr lang="hu-HU" sz="2600" b="1" dirty="0" err="1" smtClean="0"/>
                  <a:t>Initial</a:t>
                </a:r>
                <a:r>
                  <a:rPr lang="hu-HU" sz="2600" b="1" dirty="0" smtClean="0"/>
                  <a:t> </a:t>
                </a:r>
                <a:r>
                  <a:rPr lang="hu-HU" sz="2600" b="1" dirty="0" err="1" smtClean="0"/>
                  <a:t>state</a:t>
                </a:r>
                <a:r>
                  <a:rPr lang="hu-HU" sz="2600" b="1" dirty="0" smtClean="0"/>
                  <a:t>: </a:t>
                </a:r>
              </a:p>
              <a:p>
                <a:pPr marL="0" indent="0">
                  <a:lnSpc>
                    <a:spcPct val="150000"/>
                  </a:lnSpc>
                  <a:spcBef>
                    <a:spcPts val="600"/>
                  </a:spcBef>
                  <a:buNone/>
                </a:pPr>
                <a:r>
                  <a:rPr lang="hu-HU" sz="2600" b="1" dirty="0" err="1" smtClean="0">
                    <a:solidFill>
                      <a:srgbClr val="0000FF"/>
                    </a:solidFill>
                  </a:rPr>
                  <a:t>Homogenizing</a:t>
                </a:r>
                <a:r>
                  <a:rPr lang="hu-HU" sz="2600" b="1" dirty="0" smtClean="0">
                    <a:solidFill>
                      <a:srgbClr val="0000FF"/>
                    </a:solidFill>
                  </a:rPr>
                  <a:t> </a:t>
                </a:r>
                <a:r>
                  <a:rPr lang="hu-HU" sz="2600" b="1" dirty="0" err="1" smtClean="0">
                    <a:solidFill>
                      <a:srgbClr val="0000FF"/>
                    </a:solidFill>
                  </a:rPr>
                  <a:t>at</a:t>
                </a:r>
                <a:r>
                  <a:rPr lang="hu-HU" sz="2600" b="1" dirty="0" smtClean="0">
                    <a:solidFill>
                      <a:srgbClr val="0000FF"/>
                    </a:solidFill>
                  </a:rPr>
                  <a:t> 470</a:t>
                </a:r>
                <a:r>
                  <a:rPr lang="fr-FR" sz="2600" b="1" baseline="30000" dirty="0" smtClean="0">
                    <a:solidFill>
                      <a:srgbClr val="0000FF"/>
                    </a:solidFill>
                  </a:rPr>
                  <a:t>o</a:t>
                </a:r>
                <a:r>
                  <a:rPr lang="fr-FR" sz="2600" b="1" dirty="0" smtClean="0">
                    <a:solidFill>
                      <a:srgbClr val="0000FF"/>
                    </a:solidFill>
                  </a:rPr>
                  <a:t>C</a:t>
                </a:r>
                <a:r>
                  <a:rPr lang="hu-HU" sz="2600" b="1" dirty="0" smtClean="0">
                    <a:solidFill>
                      <a:srgbClr val="0000FF"/>
                    </a:solidFill>
                  </a:rPr>
                  <a:t> </a:t>
                </a:r>
                <a:r>
                  <a:rPr lang="hu-HU" sz="2600" b="1" dirty="0" err="1" smtClean="0">
                    <a:solidFill>
                      <a:srgbClr val="0000FF"/>
                    </a:solidFill>
                  </a:rPr>
                  <a:t>for</a:t>
                </a:r>
                <a:r>
                  <a:rPr lang="hu-HU" sz="2600" b="1" dirty="0" smtClean="0">
                    <a:solidFill>
                      <a:srgbClr val="0000FF"/>
                    </a:solidFill>
                  </a:rPr>
                  <a:t> 1 h  and </a:t>
                </a:r>
                <a:r>
                  <a:rPr lang="hu-HU" sz="2600" b="1" dirty="0" err="1" smtClean="0">
                    <a:solidFill>
                      <a:srgbClr val="0000FF"/>
                    </a:solidFill>
                  </a:rPr>
                  <a:t>water-quenched</a:t>
                </a:r>
                <a:r>
                  <a:rPr lang="hu-HU" sz="2600" b="1" dirty="0" smtClean="0">
                    <a:solidFill>
                      <a:srgbClr val="0000FF"/>
                    </a:solidFill>
                  </a:rPr>
                  <a:t> (Q)</a:t>
                </a:r>
              </a:p>
              <a:p>
                <a:pPr marL="0" indent="0">
                  <a:lnSpc>
                    <a:spcPct val="150000"/>
                  </a:lnSpc>
                  <a:spcBef>
                    <a:spcPts val="600"/>
                  </a:spcBef>
                  <a:buNone/>
                </a:pPr>
                <a:r>
                  <a:rPr lang="hu-HU" sz="2600" b="1" dirty="0" smtClean="0">
                    <a:solidFill>
                      <a:srgbClr val="0000FF"/>
                    </a:solidFill>
                  </a:rPr>
                  <a:t>                 S.S.S.S. </a:t>
                </a:r>
                <a:r>
                  <a:rPr lang="hu-HU" sz="2600" b="1" dirty="0" err="1" smtClean="0">
                    <a:solidFill>
                      <a:srgbClr val="0000FF"/>
                    </a:solidFill>
                  </a:rPr>
                  <a:t>having</a:t>
                </a:r>
                <a:r>
                  <a:rPr lang="hu-HU" sz="2600" b="1" dirty="0" smtClean="0">
                    <a:solidFill>
                      <a:srgbClr val="0000FF"/>
                    </a:solidFill>
                  </a:rPr>
                  <a:t> </a:t>
                </a:r>
                <a:r>
                  <a:rPr lang="hu-HU" sz="2600" b="1" dirty="0" err="1" smtClean="0">
                    <a:solidFill>
                      <a:srgbClr val="0000FF"/>
                    </a:solidFill>
                  </a:rPr>
                  <a:t>average</a:t>
                </a:r>
                <a:r>
                  <a:rPr lang="hu-HU" sz="2600" b="1" dirty="0" smtClean="0">
                    <a:solidFill>
                      <a:srgbClr val="0000FF"/>
                    </a:solidFill>
                  </a:rPr>
                  <a:t> </a:t>
                </a:r>
                <a:r>
                  <a:rPr lang="hu-HU" sz="2600" b="1" dirty="0" err="1" smtClean="0">
                    <a:solidFill>
                      <a:srgbClr val="0000FF"/>
                    </a:solidFill>
                  </a:rPr>
                  <a:t>grain-size</a:t>
                </a:r>
                <a:r>
                  <a:rPr lang="hu-HU" sz="2600" b="1" dirty="0" smtClean="0">
                    <a:solidFill>
                      <a:srgbClr val="0000FF"/>
                    </a:solidFill>
                  </a:rPr>
                  <a:t> of </a:t>
                </a:r>
                <a:r>
                  <a:rPr lang="hu-HU" sz="2600" b="1" dirty="0" err="1" smtClean="0">
                    <a:solidFill>
                      <a:srgbClr val="0000FF"/>
                    </a:solidFill>
                  </a:rPr>
                  <a:t>about</a:t>
                </a:r>
                <a:r>
                  <a:rPr lang="hu-HU" sz="2600" b="1" dirty="0" smtClean="0">
                    <a:solidFill>
                      <a:srgbClr val="0000FF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US" sz="2600" b="1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𝟖</m:t>
                    </m:r>
                    <m:r>
                      <a:rPr lang="en-US" sz="2600" b="1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600" b="1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𝝁</m:t>
                    </m:r>
                    <m:r>
                      <a:rPr lang="en-US" sz="2600" b="1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𝒎</m:t>
                    </m:r>
                  </m:oMath>
                </a14:m>
                <a:endParaRPr lang="hu-HU" sz="2600" b="1" dirty="0" smtClean="0">
                  <a:solidFill>
                    <a:srgbClr val="0000FF"/>
                  </a:solidFill>
                </a:endParaRPr>
              </a:p>
              <a:p>
                <a:pPr marL="0" indent="0">
                  <a:lnSpc>
                    <a:spcPct val="150000"/>
                  </a:lnSpc>
                  <a:spcBef>
                    <a:spcPts val="600"/>
                  </a:spcBef>
                  <a:buNone/>
                </a:pPr>
                <a:r>
                  <a:rPr lang="hu-HU" sz="2600" b="1" dirty="0" smtClean="0">
                    <a:solidFill>
                      <a:srgbClr val="0000FF"/>
                    </a:solidFill>
                  </a:rPr>
                  <a:t>			</a:t>
                </a:r>
                <a:r>
                  <a:rPr lang="hu-HU" sz="2400" b="1" dirty="0" smtClean="0">
                    <a:solidFill>
                      <a:schemeClr val="tx1"/>
                    </a:solidFill>
                  </a:rPr>
                  <a:t>(</a:t>
                </a:r>
                <a:r>
                  <a:rPr lang="hu-HU" sz="2400" b="1" dirty="0" err="1" smtClean="0">
                    <a:solidFill>
                      <a:schemeClr val="tx1"/>
                    </a:solidFill>
                  </a:rPr>
                  <a:t>superplastic</a:t>
                </a:r>
                <a:r>
                  <a:rPr lang="hu-HU" sz="2400" b="1" dirty="0" smtClean="0">
                    <a:solidFill>
                      <a:schemeClr val="tx1"/>
                    </a:solidFill>
                  </a:rPr>
                  <a:t> at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𝑻</m:t>
                    </m:r>
                    <m:r>
                      <a:rPr lang="en-US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𝟒𝟎𝟎</m:t>
                    </m:r>
                    <m:r>
                      <a:rPr lang="en-US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℃)</m:t>
                    </m:r>
                  </m:oMath>
                </a14:m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533400"/>
                <a:ext cx="8839199" cy="5643563"/>
              </a:xfrm>
              <a:blipFill>
                <a:blip r:embed="rId2"/>
                <a:stretch>
                  <a:fillRect l="-13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Élőláb hely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altLang="hu-HU" dirty="0" smtClean="0">
                <a:latin typeface="Lucida Calligraphy" panose="03010101010101010101" pitchFamily="66" charset="0"/>
              </a:rPr>
              <a:t>BNM-2019, Ufa, </a:t>
            </a:r>
            <a:r>
              <a:rPr lang="hu-HU" altLang="hu-HU" dirty="0" err="1" smtClean="0">
                <a:latin typeface="Lucida Calligraphy" panose="03010101010101010101" pitchFamily="66" charset="0"/>
              </a:rPr>
              <a:t>Russia</a:t>
            </a:r>
            <a:endParaRPr lang="hu-HU" altLang="hu-HU" dirty="0" smtClean="0">
              <a:latin typeface="Lucida Calligraphy" panose="03010101010101010101" pitchFamily="66" charset="0"/>
            </a:endParaRPr>
          </a:p>
          <a:p>
            <a:pPr>
              <a:defRPr/>
            </a:pPr>
            <a:r>
              <a:rPr lang="hu-HU" altLang="hu-HU" dirty="0" err="1" smtClean="0">
                <a:latin typeface="Lucida Calligraphy" panose="03010101010101010101" pitchFamily="66" charset="0"/>
              </a:rPr>
              <a:t>September</a:t>
            </a:r>
            <a:r>
              <a:rPr lang="hu-HU" altLang="hu-HU" dirty="0" smtClean="0">
                <a:latin typeface="Lucida Calligraphy" panose="03010101010101010101" pitchFamily="66" charset="0"/>
              </a:rPr>
              <a:t> 25-27, 2019</a:t>
            </a:r>
            <a:endParaRPr lang="en-US" altLang="hu-HU" dirty="0">
              <a:latin typeface="Lucida Calligraphy" panose="03010101010101010101" pitchFamily="66" charset="0"/>
            </a:endParaRPr>
          </a:p>
        </p:txBody>
      </p:sp>
      <p:sp>
        <p:nvSpPr>
          <p:cNvPr id="5" name="Jobbra nyíl 4"/>
          <p:cNvSpPr/>
          <p:nvPr/>
        </p:nvSpPr>
        <p:spPr bwMode="auto">
          <a:xfrm>
            <a:off x="990600" y="3505200"/>
            <a:ext cx="381000" cy="2286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600" b="0" i="0" u="none" strike="noStrike" normalizeH="0" baseline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9648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191000" y="76200"/>
            <a:ext cx="4695030" cy="380999"/>
          </a:xfrm>
        </p:spPr>
        <p:txBody>
          <a:bodyPr/>
          <a:lstStyle/>
          <a:p>
            <a:pPr algn="r">
              <a:lnSpc>
                <a:spcPct val="150000"/>
              </a:lnSpc>
            </a:pPr>
            <a:r>
              <a:rPr lang="hu-HU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New </a:t>
            </a:r>
            <a:r>
              <a:rPr lang="hu-HU" sz="1600" i="1" u="sng" dirty="0" err="1">
                <a:solidFill>
                  <a:srgbClr val="FF0000"/>
                </a:solidFill>
                <a:latin typeface="Footlight MT Light" panose="0204060206030A020304" pitchFamily="18" charset="0"/>
              </a:rPr>
              <a:t>results</a:t>
            </a:r>
            <a:r>
              <a:rPr lang="hu-HU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: </a:t>
            </a:r>
            <a:r>
              <a:rPr lang="en-US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Ultrafine-grained </a:t>
            </a:r>
            <a:r>
              <a:rPr lang="en-US" sz="1600" i="1" u="sng" dirty="0" err="1">
                <a:solidFill>
                  <a:srgbClr val="FF0000"/>
                </a:solidFill>
                <a:latin typeface="Footlight MT Light" panose="0204060206030A020304" pitchFamily="18" charset="0"/>
              </a:rPr>
              <a:t>AlZnMg</a:t>
            </a:r>
            <a:r>
              <a:rPr lang="en-US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 alloys</a:t>
            </a:r>
            <a: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  <a:t/>
            </a:r>
            <a:b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</a:br>
            <a:r>
              <a:rPr lang="hu-HU" sz="2400" dirty="0"/>
              <a:t>	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52400" y="533400"/>
            <a:ext cx="8839199" cy="5643563"/>
          </a:xfrm>
        </p:spPr>
        <p:txBody>
          <a:bodyPr/>
          <a:lstStyle/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hu-HU" sz="2800" b="1" i="1" u="sng" dirty="0" smtClean="0">
                <a:solidFill>
                  <a:srgbClr val="FF0000"/>
                </a:solidFill>
              </a:rPr>
              <a:t>Experimentals</a:t>
            </a:r>
            <a:r>
              <a:rPr lang="hu-HU" sz="2800" b="1" i="1" dirty="0" smtClean="0">
                <a:solidFill>
                  <a:srgbClr val="FF0000"/>
                </a:solidFill>
              </a:rPr>
              <a:t>: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hu-HU" sz="2600" b="1" dirty="0"/>
              <a:t> </a:t>
            </a:r>
            <a:r>
              <a:rPr lang="hu-HU" sz="2600" b="1" dirty="0" smtClean="0"/>
              <a:t>    -</a:t>
            </a:r>
            <a:r>
              <a:rPr lang="hu-HU" sz="2600" b="1" dirty="0" err="1" smtClean="0"/>
              <a:t>Material</a:t>
            </a:r>
            <a:r>
              <a:rPr lang="hu-HU" sz="2600" b="1" dirty="0" smtClean="0"/>
              <a:t>: </a:t>
            </a:r>
            <a:r>
              <a:rPr lang="hu-HU" sz="2600" b="1" dirty="0" smtClean="0">
                <a:solidFill>
                  <a:srgbClr val="0000FF"/>
                </a:solidFill>
              </a:rPr>
              <a:t>Al-4.8Zn-1.2Mg-0.14Zr (wt%)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hu-HU" sz="2600" b="1" dirty="0"/>
              <a:t> </a:t>
            </a:r>
            <a:r>
              <a:rPr lang="hu-HU" sz="2600" b="1" dirty="0" smtClean="0"/>
              <a:t>    -</a:t>
            </a:r>
            <a:r>
              <a:rPr lang="hu-HU" sz="2600" b="1" dirty="0" err="1" smtClean="0"/>
              <a:t>Initial</a:t>
            </a:r>
            <a:r>
              <a:rPr lang="hu-HU" sz="2600" b="1" dirty="0" smtClean="0"/>
              <a:t> </a:t>
            </a:r>
            <a:r>
              <a:rPr lang="hu-HU" sz="2600" b="1" dirty="0" err="1" smtClean="0"/>
              <a:t>state</a:t>
            </a:r>
            <a:r>
              <a:rPr lang="hu-HU" sz="2600" b="1" dirty="0" smtClean="0"/>
              <a:t>: 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hu-HU" sz="2600" b="1" dirty="0" err="1" smtClean="0">
                <a:solidFill>
                  <a:srgbClr val="0000FF"/>
                </a:solidFill>
              </a:rPr>
              <a:t>Homogenizing</a:t>
            </a:r>
            <a:r>
              <a:rPr lang="hu-HU" sz="2600" b="1" dirty="0" smtClean="0">
                <a:solidFill>
                  <a:srgbClr val="0000FF"/>
                </a:solidFill>
              </a:rPr>
              <a:t> </a:t>
            </a:r>
            <a:r>
              <a:rPr lang="hu-HU" sz="2600" b="1" dirty="0" err="1" smtClean="0">
                <a:solidFill>
                  <a:srgbClr val="0000FF"/>
                </a:solidFill>
              </a:rPr>
              <a:t>at</a:t>
            </a:r>
            <a:r>
              <a:rPr lang="hu-HU" sz="2600" b="1" dirty="0" smtClean="0">
                <a:solidFill>
                  <a:srgbClr val="0000FF"/>
                </a:solidFill>
              </a:rPr>
              <a:t> 470</a:t>
            </a:r>
            <a:r>
              <a:rPr lang="fr-FR" sz="2600" b="1" baseline="30000" dirty="0" smtClean="0">
                <a:solidFill>
                  <a:srgbClr val="0000FF"/>
                </a:solidFill>
              </a:rPr>
              <a:t>o</a:t>
            </a:r>
            <a:r>
              <a:rPr lang="fr-FR" sz="2600" b="1" dirty="0" smtClean="0">
                <a:solidFill>
                  <a:srgbClr val="0000FF"/>
                </a:solidFill>
              </a:rPr>
              <a:t>C</a:t>
            </a:r>
            <a:r>
              <a:rPr lang="hu-HU" sz="2600" b="1" dirty="0" smtClean="0">
                <a:solidFill>
                  <a:srgbClr val="0000FF"/>
                </a:solidFill>
              </a:rPr>
              <a:t> </a:t>
            </a:r>
            <a:r>
              <a:rPr lang="hu-HU" sz="2600" b="1" dirty="0" err="1" smtClean="0">
                <a:solidFill>
                  <a:srgbClr val="0000FF"/>
                </a:solidFill>
              </a:rPr>
              <a:t>for</a:t>
            </a:r>
            <a:r>
              <a:rPr lang="hu-HU" sz="2600" b="1" dirty="0" smtClean="0">
                <a:solidFill>
                  <a:srgbClr val="0000FF"/>
                </a:solidFill>
              </a:rPr>
              <a:t> 1 h  and </a:t>
            </a:r>
            <a:r>
              <a:rPr lang="hu-HU" sz="2600" b="1" dirty="0" err="1" smtClean="0">
                <a:solidFill>
                  <a:srgbClr val="0000FF"/>
                </a:solidFill>
              </a:rPr>
              <a:t>water-quenched</a:t>
            </a:r>
            <a:r>
              <a:rPr lang="hu-HU" sz="2600" b="1" dirty="0" smtClean="0">
                <a:solidFill>
                  <a:srgbClr val="0000FF"/>
                </a:solidFill>
              </a:rPr>
              <a:t> (Q)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hu-HU" sz="2600" b="1" dirty="0" smtClean="0">
                <a:solidFill>
                  <a:srgbClr val="0000FF"/>
                </a:solidFill>
              </a:rPr>
              <a:t>       </a:t>
            </a:r>
            <a:r>
              <a:rPr lang="hu-HU" sz="2600" b="1" dirty="0" err="1" smtClean="0">
                <a:solidFill>
                  <a:srgbClr val="0000FF"/>
                </a:solidFill>
              </a:rPr>
              <a:t>Following</a:t>
            </a:r>
            <a:r>
              <a:rPr lang="hu-HU" sz="2600" b="1" dirty="0" smtClean="0">
                <a:solidFill>
                  <a:srgbClr val="0000FF"/>
                </a:solidFill>
              </a:rPr>
              <a:t> </a:t>
            </a:r>
            <a:r>
              <a:rPr lang="hu-HU" sz="2600" b="1" dirty="0" err="1" smtClean="0">
                <a:solidFill>
                  <a:srgbClr val="0000FF"/>
                </a:solidFill>
              </a:rPr>
              <a:t>the</a:t>
            </a:r>
            <a:r>
              <a:rPr lang="hu-HU" sz="2600" b="1" dirty="0" smtClean="0">
                <a:solidFill>
                  <a:srgbClr val="0000FF"/>
                </a:solidFill>
              </a:rPr>
              <a:t> Q </a:t>
            </a:r>
            <a:r>
              <a:rPr lang="hu-HU" sz="2600" b="1" dirty="0" err="1" smtClean="0">
                <a:solidFill>
                  <a:srgbClr val="0000FF"/>
                </a:solidFill>
              </a:rPr>
              <a:t>within</a:t>
            </a:r>
            <a:r>
              <a:rPr lang="hu-HU" sz="2600" b="1" dirty="0" smtClean="0">
                <a:solidFill>
                  <a:srgbClr val="0000FF"/>
                </a:solidFill>
              </a:rPr>
              <a:t> 10-15 min. </a:t>
            </a:r>
            <a:r>
              <a:rPr lang="hu-HU" sz="1600" b="1" dirty="0" smtClean="0"/>
              <a:t>(MSEA 516 (2009) 248-252)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hu-HU" sz="2600" b="1" dirty="0">
                <a:solidFill>
                  <a:srgbClr val="0000FF"/>
                </a:solidFill>
              </a:rPr>
              <a:t>	</a:t>
            </a:r>
            <a:r>
              <a:rPr lang="hu-HU" sz="2600" b="1" dirty="0" err="1" smtClean="0">
                <a:solidFill>
                  <a:srgbClr val="0000FF"/>
                </a:solidFill>
              </a:rPr>
              <a:t>Severe</a:t>
            </a:r>
            <a:r>
              <a:rPr lang="hu-HU" sz="2600" b="1" dirty="0" smtClean="0">
                <a:solidFill>
                  <a:srgbClr val="0000FF"/>
                </a:solidFill>
              </a:rPr>
              <a:t> </a:t>
            </a:r>
            <a:r>
              <a:rPr lang="hu-HU" sz="2600" b="1" dirty="0" err="1" smtClean="0">
                <a:solidFill>
                  <a:srgbClr val="0000FF"/>
                </a:solidFill>
              </a:rPr>
              <a:t>Plastic</a:t>
            </a:r>
            <a:r>
              <a:rPr lang="hu-HU" sz="2600" b="1" dirty="0" smtClean="0">
                <a:solidFill>
                  <a:srgbClr val="0000FF"/>
                </a:solidFill>
              </a:rPr>
              <a:t> </a:t>
            </a:r>
            <a:r>
              <a:rPr lang="hu-HU" sz="2600" b="1" dirty="0" err="1" smtClean="0">
                <a:solidFill>
                  <a:srgbClr val="0000FF"/>
                </a:solidFill>
              </a:rPr>
              <a:t>Deformation</a:t>
            </a:r>
            <a:r>
              <a:rPr lang="hu-HU" sz="2600" b="1" dirty="0" smtClean="0">
                <a:solidFill>
                  <a:srgbClr val="0000FF"/>
                </a:solidFill>
              </a:rPr>
              <a:t> (SPD) </a:t>
            </a:r>
            <a:r>
              <a:rPr lang="hu-HU" sz="2600" b="1" dirty="0" err="1" smtClean="0">
                <a:solidFill>
                  <a:srgbClr val="0000FF"/>
                </a:solidFill>
              </a:rPr>
              <a:t>processes</a:t>
            </a:r>
            <a:r>
              <a:rPr lang="hu-HU" sz="2600" b="1" dirty="0" smtClean="0">
                <a:solidFill>
                  <a:srgbClr val="0000FF"/>
                </a:solidFill>
              </a:rPr>
              <a:t> 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hu-HU" sz="2600" b="1" dirty="0">
                <a:solidFill>
                  <a:srgbClr val="0000FF"/>
                </a:solidFill>
              </a:rPr>
              <a:t>	</a:t>
            </a:r>
            <a:r>
              <a:rPr lang="hu-HU" sz="2600" b="1" dirty="0" smtClean="0">
                <a:solidFill>
                  <a:srgbClr val="0000FF"/>
                </a:solidFill>
              </a:rPr>
              <a:t>	</a:t>
            </a:r>
            <a:r>
              <a:rPr lang="hu-HU" sz="2600" b="1" dirty="0">
                <a:solidFill>
                  <a:srgbClr val="FF0000"/>
                </a:solidFill>
              </a:rPr>
              <a:t> </a:t>
            </a:r>
            <a:r>
              <a:rPr lang="hu-HU" sz="2600" b="1" dirty="0" smtClean="0">
                <a:solidFill>
                  <a:srgbClr val="FF0000"/>
                </a:solidFill>
              </a:rPr>
              <a:t>•</a:t>
            </a:r>
            <a:r>
              <a:rPr lang="hu-HU" sz="2600" b="1" dirty="0" err="1" smtClean="0">
                <a:solidFill>
                  <a:srgbClr val="FF0000"/>
                </a:solidFill>
              </a:rPr>
              <a:t>Equal</a:t>
            </a:r>
            <a:r>
              <a:rPr lang="hu-HU" sz="2600" b="1" dirty="0" smtClean="0">
                <a:solidFill>
                  <a:srgbClr val="FF0000"/>
                </a:solidFill>
              </a:rPr>
              <a:t> </a:t>
            </a:r>
            <a:r>
              <a:rPr lang="hu-HU" sz="2600" b="1" dirty="0" err="1" smtClean="0">
                <a:solidFill>
                  <a:srgbClr val="FF0000"/>
                </a:solidFill>
              </a:rPr>
              <a:t>Channel</a:t>
            </a:r>
            <a:r>
              <a:rPr lang="hu-HU" sz="2600" b="1" dirty="0" smtClean="0">
                <a:solidFill>
                  <a:srgbClr val="FF0000"/>
                </a:solidFill>
              </a:rPr>
              <a:t> </a:t>
            </a:r>
            <a:r>
              <a:rPr lang="hu-HU" sz="2600" b="1" dirty="0" err="1" smtClean="0">
                <a:solidFill>
                  <a:srgbClr val="FF0000"/>
                </a:solidFill>
              </a:rPr>
              <a:t>Angular</a:t>
            </a:r>
            <a:r>
              <a:rPr lang="hu-HU" sz="2600" b="1" dirty="0" smtClean="0">
                <a:solidFill>
                  <a:srgbClr val="FF0000"/>
                </a:solidFill>
              </a:rPr>
              <a:t> Pressing (ECAP)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hu-HU" sz="2600" b="1" dirty="0">
                <a:solidFill>
                  <a:srgbClr val="FF0000"/>
                </a:solidFill>
              </a:rPr>
              <a:t>		 </a:t>
            </a:r>
            <a:r>
              <a:rPr lang="hu-HU" sz="2600" b="1" dirty="0" smtClean="0">
                <a:solidFill>
                  <a:srgbClr val="FF0000"/>
                </a:solidFill>
              </a:rPr>
              <a:t>•</a:t>
            </a:r>
            <a:r>
              <a:rPr lang="hu-HU" sz="2600" b="1" dirty="0" err="1" smtClean="0">
                <a:solidFill>
                  <a:srgbClr val="FF0000"/>
                </a:solidFill>
              </a:rPr>
              <a:t>High</a:t>
            </a:r>
            <a:r>
              <a:rPr lang="hu-HU" sz="2600" b="1" dirty="0" smtClean="0">
                <a:solidFill>
                  <a:srgbClr val="FF0000"/>
                </a:solidFill>
              </a:rPr>
              <a:t> </a:t>
            </a:r>
            <a:r>
              <a:rPr lang="hu-HU" sz="2600" b="1" dirty="0" err="1" smtClean="0">
                <a:solidFill>
                  <a:srgbClr val="FF0000"/>
                </a:solidFill>
              </a:rPr>
              <a:t>Pressure</a:t>
            </a:r>
            <a:r>
              <a:rPr lang="hu-HU" sz="2600" b="1" dirty="0" smtClean="0">
                <a:solidFill>
                  <a:srgbClr val="FF0000"/>
                </a:solidFill>
              </a:rPr>
              <a:t> Torsion (HPT)</a:t>
            </a:r>
            <a:r>
              <a:rPr lang="hu-HU" sz="2600" b="1" dirty="0" smtClean="0">
                <a:solidFill>
                  <a:srgbClr val="0000FF"/>
                </a:solidFill>
              </a:rPr>
              <a:t>         </a:t>
            </a:r>
            <a:endParaRPr lang="en-US" sz="2600" b="1" dirty="0">
              <a:solidFill>
                <a:srgbClr val="0000FF"/>
              </a:solidFill>
            </a:endParaRP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altLang="hu-HU" dirty="0" smtClean="0">
                <a:latin typeface="Lucida Calligraphy" panose="03010101010101010101" pitchFamily="66" charset="0"/>
              </a:rPr>
              <a:t>BNM-2019, Ufa, </a:t>
            </a:r>
            <a:r>
              <a:rPr lang="hu-HU" altLang="hu-HU" dirty="0" err="1" smtClean="0">
                <a:latin typeface="Lucida Calligraphy" panose="03010101010101010101" pitchFamily="66" charset="0"/>
              </a:rPr>
              <a:t>Russia</a:t>
            </a:r>
            <a:endParaRPr lang="hu-HU" altLang="hu-HU" dirty="0" smtClean="0">
              <a:latin typeface="Lucida Calligraphy" panose="03010101010101010101" pitchFamily="66" charset="0"/>
            </a:endParaRPr>
          </a:p>
          <a:p>
            <a:pPr>
              <a:defRPr/>
            </a:pPr>
            <a:r>
              <a:rPr lang="hu-HU" altLang="hu-HU" dirty="0" err="1" smtClean="0">
                <a:latin typeface="Lucida Calligraphy" panose="03010101010101010101" pitchFamily="66" charset="0"/>
              </a:rPr>
              <a:t>September</a:t>
            </a:r>
            <a:r>
              <a:rPr lang="hu-HU" altLang="hu-HU" dirty="0" smtClean="0">
                <a:latin typeface="Lucida Calligraphy" panose="03010101010101010101" pitchFamily="66" charset="0"/>
              </a:rPr>
              <a:t> 25-27, 2019</a:t>
            </a:r>
            <a:endParaRPr lang="en-US" altLang="hu-HU" dirty="0"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3344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191000" y="76200"/>
            <a:ext cx="4695030" cy="380999"/>
          </a:xfrm>
        </p:spPr>
        <p:txBody>
          <a:bodyPr/>
          <a:lstStyle/>
          <a:p>
            <a:pPr algn="r">
              <a:lnSpc>
                <a:spcPct val="150000"/>
              </a:lnSpc>
            </a:pPr>
            <a:r>
              <a:rPr lang="hu-HU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New </a:t>
            </a:r>
            <a:r>
              <a:rPr lang="hu-HU" sz="1600" i="1" u="sng" dirty="0" err="1">
                <a:solidFill>
                  <a:srgbClr val="FF0000"/>
                </a:solidFill>
                <a:latin typeface="Footlight MT Light" panose="0204060206030A020304" pitchFamily="18" charset="0"/>
              </a:rPr>
              <a:t>results</a:t>
            </a:r>
            <a:r>
              <a:rPr lang="hu-HU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: </a:t>
            </a:r>
            <a:r>
              <a:rPr lang="en-US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Ultrafine-grained </a:t>
            </a:r>
            <a:r>
              <a:rPr lang="en-US" sz="1600" i="1" u="sng" dirty="0" err="1">
                <a:solidFill>
                  <a:srgbClr val="FF0000"/>
                </a:solidFill>
                <a:latin typeface="Footlight MT Light" panose="0204060206030A020304" pitchFamily="18" charset="0"/>
              </a:rPr>
              <a:t>AlZnMg</a:t>
            </a:r>
            <a:r>
              <a:rPr lang="en-US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 alloys</a:t>
            </a:r>
            <a: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  <a:t/>
            </a:r>
            <a:b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</a:br>
            <a:r>
              <a:rPr lang="hu-HU" sz="2400" dirty="0"/>
              <a:t>	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533400"/>
                <a:ext cx="8839199" cy="6142038"/>
              </a:xfrm>
            </p:spPr>
            <p:txBody>
              <a:bodyPr/>
              <a:lstStyle/>
              <a:p>
                <a:pPr marL="0" indent="0">
                  <a:lnSpc>
                    <a:spcPct val="150000"/>
                  </a:lnSpc>
                  <a:spcBef>
                    <a:spcPts val="600"/>
                  </a:spcBef>
                  <a:buNone/>
                </a:pPr>
                <a:r>
                  <a:rPr lang="hu-HU" sz="2800" b="1" i="1" u="sng" dirty="0" smtClean="0">
                    <a:solidFill>
                      <a:srgbClr val="FF0000"/>
                    </a:solidFill>
                  </a:rPr>
                  <a:t>Experimentals</a:t>
                </a:r>
                <a:r>
                  <a:rPr lang="hu-HU" sz="2800" b="1" i="1" dirty="0" smtClean="0">
                    <a:solidFill>
                      <a:srgbClr val="FF0000"/>
                    </a:solidFill>
                  </a:rPr>
                  <a:t>: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hu-HU" sz="2400" b="1" dirty="0" smtClean="0"/>
                  <a:t> -</a:t>
                </a:r>
                <a:r>
                  <a:rPr lang="hu-HU" sz="2400" b="1" dirty="0" err="1" smtClean="0"/>
                  <a:t>Material</a:t>
                </a:r>
                <a:r>
                  <a:rPr lang="hu-HU" sz="2400" b="1" dirty="0" smtClean="0"/>
                  <a:t>: </a:t>
                </a:r>
                <a:r>
                  <a:rPr lang="hu-HU" sz="2400" b="1" dirty="0" smtClean="0">
                    <a:solidFill>
                      <a:srgbClr val="0000FF"/>
                    </a:solidFill>
                  </a:rPr>
                  <a:t>Al-4.8Zn-1.2Mg-0.14Zr (wt%)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hu-HU" sz="2400" b="1" dirty="0" smtClean="0"/>
                  <a:t> -</a:t>
                </a:r>
                <a:r>
                  <a:rPr lang="hu-HU" sz="2400" b="1" dirty="0" err="1" smtClean="0"/>
                  <a:t>Initial</a:t>
                </a:r>
                <a:r>
                  <a:rPr lang="hu-HU" sz="2400" b="1" dirty="0" smtClean="0"/>
                  <a:t> </a:t>
                </a:r>
                <a:r>
                  <a:rPr lang="hu-HU" sz="2400" b="1" dirty="0" err="1" smtClean="0"/>
                  <a:t>state</a:t>
                </a:r>
                <a:r>
                  <a:rPr lang="hu-HU" sz="2400" b="1" dirty="0" smtClean="0"/>
                  <a:t>: </a:t>
                </a:r>
                <a:r>
                  <a:rPr lang="hu-HU" sz="2400" b="1" dirty="0" smtClean="0">
                    <a:solidFill>
                      <a:srgbClr val="0000FF"/>
                    </a:solidFill>
                  </a:rPr>
                  <a:t>Q + SPD </a:t>
                </a:r>
                <a:r>
                  <a:rPr lang="hu-HU" sz="2400" b="1" dirty="0" err="1" smtClean="0">
                    <a:solidFill>
                      <a:srgbClr val="0000FF"/>
                    </a:solidFill>
                  </a:rPr>
                  <a:t>at</a:t>
                </a:r>
                <a:r>
                  <a:rPr lang="hu-HU" sz="2400" b="1" dirty="0" smtClean="0">
                    <a:solidFill>
                      <a:srgbClr val="0000FF"/>
                    </a:solidFill>
                  </a:rPr>
                  <a:t> </a:t>
                </a:r>
                <a:r>
                  <a:rPr lang="hu-HU" sz="2400" b="1" dirty="0" err="1" smtClean="0">
                    <a:solidFill>
                      <a:srgbClr val="0000FF"/>
                    </a:solidFill>
                  </a:rPr>
                  <a:t>room</a:t>
                </a:r>
                <a:r>
                  <a:rPr lang="hu-HU" sz="2400" b="1" dirty="0" smtClean="0">
                    <a:solidFill>
                      <a:srgbClr val="0000FF"/>
                    </a:solidFill>
                  </a:rPr>
                  <a:t> </a:t>
                </a:r>
                <a:r>
                  <a:rPr lang="hu-HU" sz="2400" b="1" dirty="0" err="1" smtClean="0">
                    <a:solidFill>
                      <a:srgbClr val="0000FF"/>
                    </a:solidFill>
                  </a:rPr>
                  <a:t>temperature</a:t>
                </a:r>
                <a:r>
                  <a:rPr lang="hu-HU" sz="2400" b="1" dirty="0" smtClean="0">
                    <a:solidFill>
                      <a:srgbClr val="0000FF"/>
                    </a:solidFill>
                  </a:rPr>
                  <a:t> (RT)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hu-HU" sz="2400" b="1" dirty="0" smtClean="0">
                    <a:solidFill>
                      <a:srgbClr val="FF0000"/>
                    </a:solidFill>
                  </a:rPr>
                  <a:t>                                   </a:t>
                </a:r>
                <a:r>
                  <a:rPr lang="hu-HU" sz="2400" b="1" dirty="0" err="1" smtClean="0">
                    <a:solidFill>
                      <a:srgbClr val="FF0000"/>
                    </a:solidFill>
                  </a:rPr>
                  <a:t>Ultrafine-grained</a:t>
                </a:r>
                <a:r>
                  <a:rPr lang="hu-HU" sz="2400" b="1" dirty="0" smtClean="0">
                    <a:solidFill>
                      <a:srgbClr val="FF0000"/>
                    </a:solidFill>
                  </a:rPr>
                  <a:t> (UFG) </a:t>
                </a:r>
                <a:r>
                  <a:rPr lang="hu-HU" sz="2400" b="1" dirty="0" err="1" smtClean="0">
                    <a:solidFill>
                      <a:srgbClr val="FF0000"/>
                    </a:solidFill>
                  </a:rPr>
                  <a:t>samples</a:t>
                </a:r>
                <a:endParaRPr lang="hu-HU" sz="2400" b="1" dirty="0" smtClean="0">
                  <a:solidFill>
                    <a:srgbClr val="FF0000"/>
                  </a:solidFill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endParaRPr lang="hu-HU" sz="2400" b="1" dirty="0" smtClean="0">
                  <a:solidFill>
                    <a:srgbClr val="FF0000"/>
                  </a:solidFill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hu-HU" sz="2000" b="1" dirty="0" smtClean="0">
                    <a:solidFill>
                      <a:srgbClr val="FF0000"/>
                    </a:solidFill>
                  </a:rPr>
                  <a:t>      •</a:t>
                </a:r>
                <a:r>
                  <a:rPr lang="hu-HU" sz="2000" b="1" dirty="0" err="1">
                    <a:solidFill>
                      <a:srgbClr val="FF0000"/>
                    </a:solidFill>
                  </a:rPr>
                  <a:t>Equal</a:t>
                </a:r>
                <a:r>
                  <a:rPr lang="hu-HU" sz="2000" b="1" dirty="0">
                    <a:solidFill>
                      <a:srgbClr val="FF0000"/>
                    </a:solidFill>
                  </a:rPr>
                  <a:t> </a:t>
                </a:r>
                <a:r>
                  <a:rPr lang="hu-HU" sz="2000" b="1" dirty="0" err="1">
                    <a:solidFill>
                      <a:srgbClr val="FF0000"/>
                    </a:solidFill>
                  </a:rPr>
                  <a:t>Channel</a:t>
                </a:r>
                <a:r>
                  <a:rPr lang="hu-HU" sz="2000" b="1" dirty="0">
                    <a:solidFill>
                      <a:srgbClr val="FF0000"/>
                    </a:solidFill>
                  </a:rPr>
                  <a:t> </a:t>
                </a:r>
                <a:r>
                  <a:rPr lang="hu-HU" sz="2000" b="1" dirty="0" err="1">
                    <a:solidFill>
                      <a:srgbClr val="FF0000"/>
                    </a:solidFill>
                  </a:rPr>
                  <a:t>Angular</a:t>
                </a:r>
                <a:r>
                  <a:rPr lang="hu-HU" sz="2000" b="1" dirty="0">
                    <a:solidFill>
                      <a:srgbClr val="FF0000"/>
                    </a:solidFill>
                  </a:rPr>
                  <a:t> Pressing (ECAP</a:t>
                </a:r>
                <a:r>
                  <a:rPr lang="hu-HU" sz="2000" b="1" dirty="0" smtClean="0">
                    <a:solidFill>
                      <a:srgbClr val="FF0000"/>
                    </a:solidFill>
                  </a:rPr>
                  <a:t>)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hu-HU" sz="2600" b="1" dirty="0" smtClean="0">
                    <a:solidFill>
                      <a:srgbClr val="FF0000"/>
                    </a:solidFill>
                  </a:rPr>
                  <a:t>			</a:t>
                </a:r>
                <a:r>
                  <a:rPr lang="hu-HU" sz="2000" b="1" dirty="0" smtClean="0"/>
                  <a:t>4 </a:t>
                </a:r>
                <a:r>
                  <a:rPr lang="hu-HU" sz="2000" b="1" dirty="0" err="1" smtClean="0"/>
                  <a:t>passes</a:t>
                </a:r>
                <a:r>
                  <a:rPr lang="hu-HU" sz="2000" b="1" dirty="0" smtClean="0"/>
                  <a:t> in </a:t>
                </a:r>
                <a:r>
                  <a:rPr lang="hu-HU" sz="2000" b="1" dirty="0" err="1" smtClean="0"/>
                  <a:t>route</a:t>
                </a:r>
                <a:r>
                  <a:rPr lang="hu-HU" sz="2000" b="1" dirty="0" smtClean="0"/>
                  <a:t> </a:t>
                </a:r>
                <a:r>
                  <a:rPr lang="hu-HU" sz="2000" b="1" dirty="0" err="1" smtClean="0"/>
                  <a:t>Bc</a:t>
                </a:r>
                <a:endParaRPr lang="hu-HU" sz="2000" b="1" dirty="0"/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hu-HU" sz="2600" b="1" dirty="0" smtClean="0">
                    <a:solidFill>
                      <a:srgbClr val="FF0000"/>
                    </a:solidFill>
                  </a:rPr>
                  <a:t>						</a:t>
                </a:r>
                <a:r>
                  <a:rPr lang="hu-HU" sz="2000" b="1" dirty="0" err="1" smtClean="0">
                    <a:solidFill>
                      <a:srgbClr val="0000FF"/>
                    </a:solidFill>
                  </a:rPr>
                  <a:t>Average</a:t>
                </a:r>
                <a:r>
                  <a:rPr lang="hu-HU" sz="2000" b="1" dirty="0" smtClean="0">
                    <a:solidFill>
                      <a:srgbClr val="0000FF"/>
                    </a:solidFill>
                  </a:rPr>
                  <a:t> </a:t>
                </a:r>
                <a:r>
                  <a:rPr lang="hu-HU" sz="2000" b="1" dirty="0" err="1" smtClean="0">
                    <a:solidFill>
                      <a:srgbClr val="0000FF"/>
                    </a:solidFill>
                  </a:rPr>
                  <a:t>grain-size</a:t>
                </a:r>
                <a:r>
                  <a:rPr lang="hu-HU" sz="2000" b="1" dirty="0" smtClean="0">
                    <a:solidFill>
                      <a:srgbClr val="0000FF"/>
                    </a:solidFill>
                  </a:rPr>
                  <a:t>,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hu-HU" sz="2000" b="1" dirty="0">
                    <a:solidFill>
                      <a:srgbClr val="0000FF"/>
                    </a:solidFill>
                  </a:rPr>
                  <a:t> </a:t>
                </a:r>
                <a:r>
                  <a:rPr lang="hu-HU" sz="2000" b="1" dirty="0" smtClean="0">
                    <a:solidFill>
                      <a:srgbClr val="0000FF"/>
                    </a:solidFill>
                  </a:rPr>
                  <a:t>						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hu-HU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𝒅</m:t>
                        </m:r>
                      </m:e>
                    </m:acc>
                    <m:r>
                      <a:rPr lang="en-US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𝟐𝟔𝟎</m:t>
                    </m:r>
                    <m:r>
                      <a:rPr lang="en-US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±</m:t>
                    </m:r>
                    <m:r>
                      <a:rPr lang="en-US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𝟑𝟎</m:t>
                    </m:r>
                    <m:r>
                      <a:rPr lang="en-US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𝒏𝒎</m:t>
                    </m:r>
                  </m:oMath>
                </a14:m>
                <a:endParaRPr lang="hu-HU" sz="2000" b="1" dirty="0" smtClean="0">
                  <a:solidFill>
                    <a:srgbClr val="0000FF"/>
                  </a:solidFill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hu-HU" sz="2600" b="1" dirty="0" smtClean="0">
                    <a:solidFill>
                      <a:srgbClr val="FF0000"/>
                    </a:solidFill>
                  </a:rPr>
                  <a:t>    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hu-HU" sz="2600" b="1" dirty="0">
                    <a:solidFill>
                      <a:srgbClr val="FF0000"/>
                    </a:solidFill>
                  </a:rPr>
                  <a:t> </a:t>
                </a:r>
                <a:r>
                  <a:rPr lang="hu-HU" sz="2600" b="1" dirty="0" smtClean="0">
                    <a:solidFill>
                      <a:srgbClr val="FF0000"/>
                    </a:solidFill>
                  </a:rPr>
                  <a:t>   </a:t>
                </a:r>
                <a:r>
                  <a:rPr lang="hu-HU" sz="2000" b="1" dirty="0" smtClean="0">
                    <a:solidFill>
                      <a:srgbClr val="FF0000"/>
                    </a:solidFill>
                  </a:rPr>
                  <a:t>•</a:t>
                </a:r>
                <a:r>
                  <a:rPr lang="hu-HU" sz="2000" b="1" dirty="0" err="1">
                    <a:solidFill>
                      <a:srgbClr val="FF0000"/>
                    </a:solidFill>
                  </a:rPr>
                  <a:t>High</a:t>
                </a:r>
                <a:r>
                  <a:rPr lang="hu-HU" sz="2000" b="1" dirty="0">
                    <a:solidFill>
                      <a:srgbClr val="FF0000"/>
                    </a:solidFill>
                  </a:rPr>
                  <a:t> </a:t>
                </a:r>
                <a:r>
                  <a:rPr lang="hu-HU" sz="2000" b="1" dirty="0" err="1">
                    <a:solidFill>
                      <a:srgbClr val="FF0000"/>
                    </a:solidFill>
                  </a:rPr>
                  <a:t>Pressure</a:t>
                </a:r>
                <a:r>
                  <a:rPr lang="hu-HU" sz="2000" b="1" dirty="0">
                    <a:solidFill>
                      <a:srgbClr val="FF0000"/>
                    </a:solidFill>
                  </a:rPr>
                  <a:t> Torsion (HPT)</a:t>
                </a:r>
                <a:endParaRPr lang="hu-HU" sz="2000" b="1" dirty="0" smtClean="0">
                  <a:solidFill>
                    <a:srgbClr val="FF0000"/>
                  </a:solidFill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hu-HU" sz="2600" b="1" dirty="0" smtClean="0">
                    <a:solidFill>
                      <a:srgbClr val="FF0000"/>
                    </a:solidFill>
                  </a:rPr>
                  <a:t>			</a:t>
                </a:r>
                <a:r>
                  <a:rPr lang="en-US" b="1" dirty="0"/>
                  <a:t> </a:t>
                </a:r>
                <a:r>
                  <a:rPr lang="en-US" sz="2000" b="1" dirty="0"/>
                  <a:t>P = 6 </a:t>
                </a:r>
                <a:r>
                  <a:rPr lang="en-US" sz="2000" b="1" dirty="0" err="1"/>
                  <a:t>GPa</a:t>
                </a:r>
                <a:r>
                  <a:rPr lang="en-US" sz="2000" b="1" dirty="0"/>
                  <a:t>, </a:t>
                </a:r>
                <a:r>
                  <a:rPr lang="hu-HU" sz="2000" b="1" dirty="0"/>
                  <a:t>	 </a:t>
                </a:r>
                <a:r>
                  <a:rPr lang="hu-HU" sz="2000" b="1" dirty="0" smtClean="0"/>
                  <a:t>        </a:t>
                </a:r>
                <a:r>
                  <a:rPr lang="hu-HU" sz="2000" b="1" dirty="0" err="1" smtClean="0">
                    <a:solidFill>
                      <a:srgbClr val="0000FF"/>
                    </a:solidFill>
                  </a:rPr>
                  <a:t>Average</a:t>
                </a:r>
                <a:r>
                  <a:rPr lang="hu-HU" sz="2000" b="1" dirty="0" smtClean="0">
                    <a:solidFill>
                      <a:srgbClr val="0000FF"/>
                    </a:solidFill>
                  </a:rPr>
                  <a:t> </a:t>
                </a:r>
                <a:r>
                  <a:rPr lang="hu-HU" sz="2000" b="1" dirty="0" err="1">
                    <a:solidFill>
                      <a:srgbClr val="0000FF"/>
                    </a:solidFill>
                  </a:rPr>
                  <a:t>grain-size</a:t>
                </a:r>
                <a:r>
                  <a:rPr lang="hu-HU" sz="2000" b="1" dirty="0" smtClean="0">
                    <a:solidFill>
                      <a:srgbClr val="0000FF"/>
                    </a:solidFill>
                  </a:rPr>
                  <a:t>, HPT10</a:t>
                </a:r>
                <a:endParaRPr lang="hu-HU" sz="2000" b="1" dirty="0" smtClean="0"/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hu-HU" sz="2000" b="1" dirty="0"/>
                  <a:t>	</a:t>
                </a:r>
                <a:r>
                  <a:rPr lang="hu-HU" sz="2000" b="1" dirty="0" smtClean="0"/>
                  <a:t>		</a:t>
                </a:r>
                <a:r>
                  <a:rPr lang="en-US" sz="2000" b="1" dirty="0" smtClean="0"/>
                  <a:t>N =</a:t>
                </a:r>
                <a:r>
                  <a:rPr lang="hu-HU" sz="2000" b="1" dirty="0" smtClean="0"/>
                  <a:t> 1, 2,</a:t>
                </a:r>
                <a:r>
                  <a:rPr lang="en-US" sz="2000" b="1" dirty="0" smtClean="0"/>
                  <a:t> 5</a:t>
                </a:r>
                <a:r>
                  <a:rPr lang="hu-HU" sz="2000" b="1" dirty="0" smtClean="0"/>
                  <a:t>, 10</a:t>
                </a:r>
                <a:r>
                  <a:rPr lang="en-US" sz="2000" b="1" dirty="0" smtClean="0"/>
                  <a:t> </a:t>
                </a:r>
                <a:r>
                  <a:rPr lang="en-US" sz="2000" b="1" dirty="0"/>
                  <a:t>turns </a:t>
                </a:r>
                <a:r>
                  <a:rPr lang="hu-HU" sz="2600" b="1" dirty="0" smtClean="0">
                    <a:solidFill>
                      <a:srgbClr val="FF0000"/>
                    </a:solidFill>
                  </a:rPr>
                  <a:t>	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hu-HU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𝒅</m:t>
                        </m:r>
                      </m:e>
                    </m:acc>
                    <m:r>
                      <a:rPr lang="en-US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hu-HU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𝟏𝟕𝟔</m:t>
                    </m:r>
                    <m:r>
                      <a:rPr lang="en-US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±</m:t>
                    </m:r>
                    <m:r>
                      <a:rPr lang="hu-HU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𝟏𝟓</m:t>
                    </m:r>
                    <m:r>
                      <a:rPr lang="en-US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𝒏𝒎</m:t>
                    </m:r>
                  </m:oMath>
                </a14:m>
                <a:endParaRPr lang="hu-HU" sz="2000" b="1" dirty="0">
                  <a:solidFill>
                    <a:srgbClr val="FF0000"/>
                  </a:solidFill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endParaRPr lang="hu-HU" sz="2600" b="1" dirty="0" smtClean="0">
                  <a:solidFill>
                    <a:srgbClr val="FF0000"/>
                  </a:solidFill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hu-HU" sz="2600" b="1" dirty="0"/>
                  <a:t>	</a:t>
                </a:r>
                <a:endParaRPr lang="en-US" sz="2600" b="1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533400"/>
                <a:ext cx="8839199" cy="6142038"/>
              </a:xfrm>
              <a:blipFill>
                <a:blip r:embed="rId2"/>
                <a:stretch>
                  <a:fillRect l="-13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Élőláb hely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altLang="hu-HU" dirty="0" smtClean="0">
                <a:latin typeface="Lucida Calligraphy" panose="03010101010101010101" pitchFamily="66" charset="0"/>
              </a:rPr>
              <a:t>BNM-2019, Ufa, </a:t>
            </a:r>
            <a:r>
              <a:rPr lang="hu-HU" altLang="hu-HU" dirty="0" err="1" smtClean="0">
                <a:latin typeface="Lucida Calligraphy" panose="03010101010101010101" pitchFamily="66" charset="0"/>
              </a:rPr>
              <a:t>Russia</a:t>
            </a:r>
            <a:endParaRPr lang="hu-HU" altLang="hu-HU" dirty="0" smtClean="0">
              <a:latin typeface="Lucida Calligraphy" panose="03010101010101010101" pitchFamily="66" charset="0"/>
            </a:endParaRPr>
          </a:p>
          <a:p>
            <a:pPr>
              <a:defRPr/>
            </a:pPr>
            <a:r>
              <a:rPr lang="hu-HU" altLang="hu-HU" dirty="0" err="1" smtClean="0">
                <a:latin typeface="Lucida Calligraphy" panose="03010101010101010101" pitchFamily="66" charset="0"/>
              </a:rPr>
              <a:t>September</a:t>
            </a:r>
            <a:r>
              <a:rPr lang="hu-HU" altLang="hu-HU" dirty="0" smtClean="0">
                <a:latin typeface="Lucida Calligraphy" panose="03010101010101010101" pitchFamily="66" charset="0"/>
              </a:rPr>
              <a:t> 25-27, 2019</a:t>
            </a:r>
            <a:endParaRPr lang="en-US" altLang="hu-HU" dirty="0">
              <a:latin typeface="Lucida Calligraphy" panose="03010101010101010101" pitchFamily="66" charset="0"/>
            </a:endParaRPr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2971800"/>
            <a:ext cx="1375153" cy="1219200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1" y="4876800"/>
            <a:ext cx="1177085" cy="1219200"/>
          </a:xfrm>
          <a:prstGeom prst="rect">
            <a:avLst/>
          </a:prstGeom>
        </p:spPr>
      </p:pic>
      <p:sp>
        <p:nvSpPr>
          <p:cNvPr id="9" name="Jobbra nyíl 8"/>
          <p:cNvSpPr/>
          <p:nvPr/>
        </p:nvSpPr>
        <p:spPr bwMode="auto">
          <a:xfrm>
            <a:off x="2209800" y="2057400"/>
            <a:ext cx="381000" cy="2286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600" b="0" i="0" u="none" strike="noStrike" normalizeH="0" baseline="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4056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191000" y="76200"/>
            <a:ext cx="4695030" cy="380999"/>
          </a:xfrm>
        </p:spPr>
        <p:txBody>
          <a:bodyPr/>
          <a:lstStyle/>
          <a:p>
            <a:pPr algn="r">
              <a:lnSpc>
                <a:spcPct val="150000"/>
              </a:lnSpc>
            </a:pPr>
            <a:r>
              <a:rPr lang="hu-HU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New </a:t>
            </a:r>
            <a:r>
              <a:rPr lang="hu-HU" sz="1600" i="1" u="sng" dirty="0" err="1">
                <a:solidFill>
                  <a:srgbClr val="FF0000"/>
                </a:solidFill>
                <a:latin typeface="Footlight MT Light" panose="0204060206030A020304" pitchFamily="18" charset="0"/>
              </a:rPr>
              <a:t>results</a:t>
            </a:r>
            <a:r>
              <a:rPr lang="hu-HU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: </a:t>
            </a:r>
            <a:r>
              <a:rPr lang="en-US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Ultrafine-grained </a:t>
            </a:r>
            <a:r>
              <a:rPr lang="en-US" sz="1600" i="1" u="sng" dirty="0" err="1">
                <a:solidFill>
                  <a:srgbClr val="FF0000"/>
                </a:solidFill>
                <a:latin typeface="Footlight MT Light" panose="0204060206030A020304" pitchFamily="18" charset="0"/>
              </a:rPr>
              <a:t>AlZnMg</a:t>
            </a:r>
            <a:r>
              <a:rPr lang="en-US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 alloys</a:t>
            </a:r>
            <a: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  <a:t/>
            </a:r>
            <a:b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</a:br>
            <a:r>
              <a:rPr lang="hu-HU" sz="2400" dirty="0"/>
              <a:t>	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52400" y="533400"/>
            <a:ext cx="8839199" cy="6142038"/>
          </a:xfrm>
        </p:spPr>
        <p:txBody>
          <a:bodyPr/>
          <a:lstStyle/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hu-HU" sz="2800" b="1" i="1" u="sng" dirty="0" smtClean="0">
                <a:solidFill>
                  <a:srgbClr val="FF0000"/>
                </a:solidFill>
              </a:rPr>
              <a:t>Experimentals</a:t>
            </a:r>
            <a:r>
              <a:rPr lang="hu-HU" sz="2800" b="1" i="1" dirty="0" smtClean="0">
                <a:solidFill>
                  <a:srgbClr val="FF0000"/>
                </a:solidFill>
              </a:rPr>
              <a:t>: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hu-HU" sz="2400" b="1" dirty="0" smtClean="0"/>
              <a:t> -</a:t>
            </a:r>
            <a:r>
              <a:rPr lang="hu-HU" sz="2400" b="1" dirty="0" err="1" smtClean="0"/>
              <a:t>Material</a:t>
            </a:r>
            <a:r>
              <a:rPr lang="hu-HU" sz="2400" b="1" dirty="0" smtClean="0"/>
              <a:t>: </a:t>
            </a:r>
            <a:r>
              <a:rPr lang="hu-HU" sz="2400" b="1" dirty="0" smtClean="0">
                <a:solidFill>
                  <a:srgbClr val="0000FF"/>
                </a:solidFill>
              </a:rPr>
              <a:t>Al-4.8Zn-1.2Mg-0.14Zr (wt%)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hu-HU" sz="2400" b="1" dirty="0" smtClean="0"/>
              <a:t> -</a:t>
            </a:r>
            <a:r>
              <a:rPr lang="hu-HU" sz="2400" b="1" dirty="0" err="1" smtClean="0"/>
              <a:t>Initial</a:t>
            </a:r>
            <a:r>
              <a:rPr lang="hu-HU" sz="2400" b="1" dirty="0" smtClean="0"/>
              <a:t> </a:t>
            </a:r>
            <a:r>
              <a:rPr lang="hu-HU" sz="2400" b="1" dirty="0" err="1" smtClean="0"/>
              <a:t>state</a:t>
            </a:r>
            <a:r>
              <a:rPr lang="hu-HU" sz="2400" b="1" dirty="0" smtClean="0"/>
              <a:t>: </a:t>
            </a:r>
            <a:r>
              <a:rPr lang="hu-HU" sz="2400" b="1" dirty="0" smtClean="0">
                <a:solidFill>
                  <a:srgbClr val="FF0000"/>
                </a:solidFill>
              </a:rPr>
              <a:t>UFG </a:t>
            </a:r>
            <a:r>
              <a:rPr lang="hu-HU" sz="2400" b="1" dirty="0" err="1" smtClean="0">
                <a:solidFill>
                  <a:srgbClr val="FF0000"/>
                </a:solidFill>
              </a:rPr>
              <a:t>samples</a:t>
            </a:r>
            <a:endParaRPr lang="hu-HU" sz="2400" b="1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hu-HU" sz="2400" b="1" dirty="0">
                <a:solidFill>
                  <a:srgbClr val="FF0000"/>
                </a:solidFill>
              </a:rPr>
              <a:t>	</a:t>
            </a:r>
            <a:r>
              <a:rPr lang="hu-HU" sz="2400" b="1" dirty="0" smtClean="0">
                <a:solidFill>
                  <a:srgbClr val="FF0000"/>
                </a:solidFill>
              </a:rPr>
              <a:t>	UFG </a:t>
            </a:r>
            <a:r>
              <a:rPr lang="hu-HU" sz="2400" b="1" dirty="0" err="1" smtClean="0">
                <a:solidFill>
                  <a:srgbClr val="FF0000"/>
                </a:solidFill>
              </a:rPr>
              <a:t>samples</a:t>
            </a:r>
            <a:r>
              <a:rPr lang="hu-HU" sz="2400" b="1" dirty="0" smtClean="0">
                <a:solidFill>
                  <a:srgbClr val="FF0000"/>
                </a:solidFill>
              </a:rPr>
              <a:t> + </a:t>
            </a:r>
            <a:r>
              <a:rPr lang="hu-HU" sz="2400" b="1" dirty="0" err="1" smtClean="0">
                <a:solidFill>
                  <a:srgbClr val="FF0000"/>
                </a:solidFill>
              </a:rPr>
              <a:t>further</a:t>
            </a:r>
            <a:r>
              <a:rPr lang="hu-HU" sz="2400" b="1" dirty="0" smtClean="0">
                <a:solidFill>
                  <a:srgbClr val="FF0000"/>
                </a:solidFill>
              </a:rPr>
              <a:t> </a:t>
            </a:r>
            <a:r>
              <a:rPr lang="hu-HU" sz="2400" b="1" dirty="0" err="1" smtClean="0">
                <a:solidFill>
                  <a:srgbClr val="FF0000"/>
                </a:solidFill>
              </a:rPr>
              <a:t>agings</a:t>
            </a:r>
            <a:r>
              <a:rPr lang="hu-HU" sz="2400" b="1" dirty="0" smtClean="0">
                <a:solidFill>
                  <a:srgbClr val="FF0000"/>
                </a:solidFill>
              </a:rPr>
              <a:t> </a:t>
            </a:r>
            <a:r>
              <a:rPr lang="hu-HU" sz="2400" b="1" dirty="0" err="1" smtClean="0">
                <a:solidFill>
                  <a:srgbClr val="FF0000"/>
                </a:solidFill>
              </a:rPr>
              <a:t>at</a:t>
            </a:r>
            <a:r>
              <a:rPr lang="hu-HU" sz="2400" b="1" dirty="0" smtClean="0">
                <a:solidFill>
                  <a:srgbClr val="FF0000"/>
                </a:solidFill>
              </a:rPr>
              <a:t> 120 -170</a:t>
            </a:r>
            <a:r>
              <a:rPr lang="fr-FR" sz="2400" b="1" baseline="30000" dirty="0" smtClean="0">
                <a:solidFill>
                  <a:srgbClr val="FF0000"/>
                </a:solidFill>
              </a:rPr>
              <a:t>o</a:t>
            </a:r>
            <a:r>
              <a:rPr lang="fr-FR" sz="2400" b="1" dirty="0" smtClean="0">
                <a:solidFill>
                  <a:srgbClr val="FF0000"/>
                </a:solidFill>
              </a:rPr>
              <a:t>C</a:t>
            </a:r>
            <a:r>
              <a:rPr lang="hu-HU" sz="2400" b="1" dirty="0" smtClean="0">
                <a:solidFill>
                  <a:srgbClr val="FF0000"/>
                </a:solidFill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hu-HU" sz="2400" b="1" dirty="0" smtClean="0"/>
              <a:t>-</a:t>
            </a:r>
            <a:r>
              <a:rPr lang="hu-HU" sz="2400" b="1" dirty="0" err="1" smtClean="0"/>
              <a:t>Investigated</a:t>
            </a:r>
            <a:r>
              <a:rPr lang="hu-HU" sz="2400" b="1" dirty="0" smtClean="0"/>
              <a:t> </a:t>
            </a:r>
            <a:r>
              <a:rPr lang="hu-HU" sz="2400" b="1" dirty="0" err="1" smtClean="0"/>
              <a:t>by</a:t>
            </a:r>
            <a:r>
              <a:rPr lang="hu-HU" sz="2400" b="1" dirty="0" smtClean="0"/>
              <a:t>:</a:t>
            </a:r>
          </a:p>
          <a:p>
            <a:pPr marL="0" indent="0">
              <a:buNone/>
            </a:pPr>
            <a:r>
              <a:rPr lang="hu-HU" sz="2000" b="1" dirty="0" smtClean="0">
                <a:solidFill>
                  <a:srgbClr val="FF0000"/>
                </a:solidFill>
              </a:rPr>
              <a:t>		</a:t>
            </a:r>
            <a:r>
              <a:rPr lang="en-US" sz="2000" b="1" dirty="0" smtClean="0">
                <a:solidFill>
                  <a:srgbClr val="FF0000"/>
                </a:solidFill>
              </a:rPr>
              <a:t>● </a:t>
            </a:r>
            <a:r>
              <a:rPr lang="hu-HU" sz="2000" b="1" dirty="0" err="1" smtClean="0">
                <a:solidFill>
                  <a:srgbClr val="FF0000"/>
                </a:solidFill>
              </a:rPr>
              <a:t>Tensile</a:t>
            </a:r>
            <a:r>
              <a:rPr lang="hu-HU" sz="2000" b="1" dirty="0" smtClean="0">
                <a:solidFill>
                  <a:srgbClr val="FF0000"/>
                </a:solidFill>
              </a:rPr>
              <a:t> test</a:t>
            </a:r>
            <a:r>
              <a:rPr lang="en-US" sz="2000" b="1" dirty="0" smtClean="0">
                <a:solidFill>
                  <a:srgbClr val="FF0000"/>
                </a:solidFill>
              </a:rPr>
              <a:t>, </a:t>
            </a:r>
            <a:r>
              <a:rPr lang="hu-HU" sz="2000" b="1" dirty="0" smtClean="0">
                <a:solidFill>
                  <a:srgbClr val="FF0000"/>
                </a:solidFill>
              </a:rPr>
              <a:t>	</a:t>
            </a:r>
          </a:p>
          <a:p>
            <a:pPr marL="0" indent="0">
              <a:buNone/>
            </a:pPr>
            <a:r>
              <a:rPr lang="hu-HU" sz="2000" b="1" dirty="0">
                <a:solidFill>
                  <a:srgbClr val="FF0000"/>
                </a:solidFill>
              </a:rPr>
              <a:t>	</a:t>
            </a:r>
            <a:r>
              <a:rPr lang="hu-HU" sz="2000" b="1" dirty="0" smtClean="0">
                <a:solidFill>
                  <a:srgbClr val="FF0000"/>
                </a:solidFill>
              </a:rPr>
              <a:t>	</a:t>
            </a:r>
            <a:r>
              <a:rPr lang="en-US" sz="2000" b="1" dirty="0" smtClean="0">
                <a:solidFill>
                  <a:srgbClr val="FF0000"/>
                </a:solidFill>
              </a:rPr>
              <a:t>● </a:t>
            </a:r>
            <a:r>
              <a:rPr lang="en-US" sz="2000" b="1" dirty="0">
                <a:solidFill>
                  <a:srgbClr val="FF0000"/>
                </a:solidFill>
              </a:rPr>
              <a:t>Transmission electron microscopy (TEM),</a:t>
            </a:r>
            <a:endParaRPr lang="hu-HU" sz="20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hu-HU" sz="2000" b="1" dirty="0" smtClean="0">
                <a:solidFill>
                  <a:srgbClr val="FF0000"/>
                </a:solidFill>
              </a:rPr>
              <a:t>		</a:t>
            </a:r>
            <a:r>
              <a:rPr lang="en-US" sz="2000" b="1" dirty="0" smtClean="0">
                <a:solidFill>
                  <a:srgbClr val="FF0000"/>
                </a:solidFill>
              </a:rPr>
              <a:t>● </a:t>
            </a:r>
            <a:r>
              <a:rPr lang="hu-HU" sz="2000" b="1" dirty="0" smtClean="0">
                <a:solidFill>
                  <a:srgbClr val="FF0000"/>
                </a:solidFill>
              </a:rPr>
              <a:t>X-</a:t>
            </a:r>
            <a:r>
              <a:rPr lang="hu-HU" sz="2000" b="1" dirty="0" err="1" smtClean="0">
                <a:solidFill>
                  <a:srgbClr val="FF0000"/>
                </a:solidFill>
              </a:rPr>
              <a:t>ray</a:t>
            </a:r>
            <a:r>
              <a:rPr lang="hu-HU" sz="2000" b="1" dirty="0" smtClean="0">
                <a:solidFill>
                  <a:srgbClr val="FF0000"/>
                </a:solidFill>
              </a:rPr>
              <a:t> </a:t>
            </a:r>
            <a:r>
              <a:rPr lang="hu-HU" sz="2000" b="1" dirty="0" err="1" smtClean="0">
                <a:solidFill>
                  <a:srgbClr val="FF0000"/>
                </a:solidFill>
              </a:rPr>
              <a:t>diffraction</a:t>
            </a:r>
            <a:endParaRPr lang="hu-HU" sz="20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hu-HU" sz="2000" b="1" dirty="0" smtClean="0">
                <a:solidFill>
                  <a:srgbClr val="FF0000"/>
                </a:solidFill>
              </a:rPr>
              <a:t>		</a:t>
            </a:r>
            <a:r>
              <a:rPr lang="en-US" sz="2000" b="1" dirty="0" smtClean="0">
                <a:solidFill>
                  <a:srgbClr val="FF0000"/>
                </a:solidFill>
              </a:rPr>
              <a:t>● </a:t>
            </a:r>
            <a:r>
              <a:rPr lang="en-US" sz="2000" b="1" dirty="0">
                <a:solidFill>
                  <a:srgbClr val="FF0000"/>
                </a:solidFill>
              </a:rPr>
              <a:t>Depth-sensing indentation (DSI)</a:t>
            </a:r>
            <a:endParaRPr lang="hu-HU" sz="20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hu-HU" sz="2000" b="1" dirty="0" smtClean="0">
                <a:solidFill>
                  <a:srgbClr val="FF0000"/>
                </a:solidFill>
              </a:rPr>
              <a:t>		</a:t>
            </a:r>
            <a:r>
              <a:rPr lang="en-US" sz="2000" b="1" dirty="0" smtClean="0">
                <a:solidFill>
                  <a:srgbClr val="FF0000"/>
                </a:solidFill>
              </a:rPr>
              <a:t>● </a:t>
            </a:r>
            <a:r>
              <a:rPr lang="en-US" sz="2000" b="1" dirty="0">
                <a:solidFill>
                  <a:srgbClr val="FF0000"/>
                </a:solidFill>
              </a:rPr>
              <a:t>Focused ion beam and scanning electron microscopy </a:t>
            </a:r>
            <a:r>
              <a:rPr lang="hu-HU" sz="2000" b="1" dirty="0" smtClean="0">
                <a:solidFill>
                  <a:srgbClr val="FF0000"/>
                </a:solidFill>
              </a:rPr>
              <a:t>			</a:t>
            </a:r>
            <a:r>
              <a:rPr lang="en-US" sz="2000" b="1" dirty="0" smtClean="0">
                <a:solidFill>
                  <a:srgbClr val="FF0000"/>
                </a:solidFill>
              </a:rPr>
              <a:t>(</a:t>
            </a:r>
            <a:r>
              <a:rPr lang="en-US" sz="2000" b="1" dirty="0">
                <a:solidFill>
                  <a:srgbClr val="FF0000"/>
                </a:solidFill>
              </a:rPr>
              <a:t>FIB/SEM)</a:t>
            </a:r>
            <a:endParaRPr lang="hu-HU" sz="20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hu-HU" sz="2000" b="1" dirty="0" smtClean="0">
                <a:solidFill>
                  <a:srgbClr val="FF0000"/>
                </a:solidFill>
              </a:rPr>
              <a:t>		</a:t>
            </a:r>
            <a:r>
              <a:rPr lang="en-US" sz="2000" b="1" dirty="0" smtClean="0">
                <a:solidFill>
                  <a:srgbClr val="FF0000"/>
                </a:solidFill>
              </a:rPr>
              <a:t>● </a:t>
            </a:r>
            <a:r>
              <a:rPr lang="en-US" sz="2000" b="1" dirty="0">
                <a:solidFill>
                  <a:srgbClr val="FF0000"/>
                </a:solidFill>
              </a:rPr>
              <a:t>Differential scanning calorimetric (DSC)</a:t>
            </a:r>
            <a:endParaRPr lang="hu-HU" sz="2000" b="1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hu-HU" sz="2000" b="1" dirty="0">
                <a:solidFill>
                  <a:srgbClr val="FF0000"/>
                </a:solidFill>
              </a:rPr>
              <a:t>	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altLang="hu-HU" dirty="0" smtClean="0">
                <a:latin typeface="Lucida Calligraphy" panose="03010101010101010101" pitchFamily="66" charset="0"/>
              </a:rPr>
              <a:t>BNM-2019, Ufa, </a:t>
            </a:r>
            <a:r>
              <a:rPr lang="hu-HU" altLang="hu-HU" dirty="0" err="1" smtClean="0">
                <a:latin typeface="Lucida Calligraphy" panose="03010101010101010101" pitchFamily="66" charset="0"/>
              </a:rPr>
              <a:t>Russia</a:t>
            </a:r>
            <a:endParaRPr lang="hu-HU" altLang="hu-HU" dirty="0" smtClean="0">
              <a:latin typeface="Lucida Calligraphy" panose="03010101010101010101" pitchFamily="66" charset="0"/>
            </a:endParaRPr>
          </a:p>
          <a:p>
            <a:pPr>
              <a:defRPr/>
            </a:pPr>
            <a:r>
              <a:rPr lang="hu-HU" altLang="hu-HU" dirty="0" err="1" smtClean="0">
                <a:latin typeface="Lucida Calligraphy" panose="03010101010101010101" pitchFamily="66" charset="0"/>
              </a:rPr>
              <a:t>September</a:t>
            </a:r>
            <a:r>
              <a:rPr lang="hu-HU" altLang="hu-HU" dirty="0" smtClean="0">
                <a:latin typeface="Lucida Calligraphy" panose="03010101010101010101" pitchFamily="66" charset="0"/>
              </a:rPr>
              <a:t> 25-27, 2019</a:t>
            </a:r>
            <a:endParaRPr lang="en-US" altLang="hu-HU" dirty="0"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3857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191000" y="76200"/>
            <a:ext cx="4695030" cy="380999"/>
          </a:xfrm>
        </p:spPr>
        <p:txBody>
          <a:bodyPr/>
          <a:lstStyle/>
          <a:p>
            <a:pPr algn="r">
              <a:lnSpc>
                <a:spcPct val="150000"/>
              </a:lnSpc>
            </a:pPr>
            <a:r>
              <a:rPr lang="hu-HU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New </a:t>
            </a:r>
            <a:r>
              <a:rPr lang="hu-HU" sz="1600" i="1" u="sng" dirty="0" err="1">
                <a:solidFill>
                  <a:srgbClr val="FF0000"/>
                </a:solidFill>
                <a:latin typeface="Footlight MT Light" panose="0204060206030A020304" pitchFamily="18" charset="0"/>
              </a:rPr>
              <a:t>results</a:t>
            </a:r>
            <a:r>
              <a:rPr lang="hu-HU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: </a:t>
            </a:r>
            <a:r>
              <a:rPr lang="en-US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Ultrafine-grained </a:t>
            </a:r>
            <a:r>
              <a:rPr lang="en-US" sz="1600" i="1" u="sng" dirty="0" err="1">
                <a:solidFill>
                  <a:srgbClr val="FF0000"/>
                </a:solidFill>
                <a:latin typeface="Footlight MT Light" panose="0204060206030A020304" pitchFamily="18" charset="0"/>
              </a:rPr>
              <a:t>AlZnMg</a:t>
            </a:r>
            <a:r>
              <a:rPr lang="en-US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 alloys</a:t>
            </a:r>
            <a: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  <a:t/>
            </a:r>
            <a:b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</a:br>
            <a:r>
              <a:rPr lang="hu-HU" sz="2400" dirty="0"/>
              <a:t>	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52400" y="533400"/>
            <a:ext cx="8839199" cy="6142038"/>
          </a:xfrm>
        </p:spPr>
        <p:txBody>
          <a:bodyPr/>
          <a:lstStyle/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hu-HU" sz="2800" b="1" i="1" u="sng" dirty="0" smtClean="0">
                <a:solidFill>
                  <a:srgbClr val="FF0000"/>
                </a:solidFill>
              </a:rPr>
              <a:t>New </a:t>
            </a:r>
            <a:r>
              <a:rPr lang="hu-HU" sz="2800" b="1" i="1" u="sng" dirty="0" err="1" smtClean="0">
                <a:solidFill>
                  <a:srgbClr val="FF0000"/>
                </a:solidFill>
              </a:rPr>
              <a:t>results</a:t>
            </a:r>
            <a:r>
              <a:rPr lang="hu-HU" sz="2800" b="1" i="1" u="sng" dirty="0" smtClean="0">
                <a:solidFill>
                  <a:srgbClr val="FF0000"/>
                </a:solidFill>
              </a:rPr>
              <a:t> </a:t>
            </a:r>
            <a:r>
              <a:rPr lang="hu-HU" sz="2800" b="1" i="1" u="sng" dirty="0" err="1" smtClean="0">
                <a:solidFill>
                  <a:srgbClr val="FF0000"/>
                </a:solidFill>
              </a:rPr>
              <a:t>on</a:t>
            </a:r>
            <a:r>
              <a:rPr lang="hu-HU" sz="2800" b="1" i="1" u="sng" dirty="0" smtClean="0">
                <a:solidFill>
                  <a:srgbClr val="FF0000"/>
                </a:solidFill>
              </a:rPr>
              <a:t> UFG </a:t>
            </a:r>
            <a:r>
              <a:rPr lang="hu-HU" sz="2800" b="1" i="1" u="sng" dirty="0" err="1" smtClean="0">
                <a:solidFill>
                  <a:srgbClr val="FF0000"/>
                </a:solidFill>
              </a:rPr>
              <a:t>samples</a:t>
            </a:r>
            <a:r>
              <a:rPr lang="hu-HU" sz="2800" b="1" i="1" dirty="0" smtClean="0">
                <a:solidFill>
                  <a:srgbClr val="FF0000"/>
                </a:solidFill>
              </a:rPr>
              <a:t>: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hu-HU" sz="2600" b="1" dirty="0" smtClean="0"/>
              <a:t> </a:t>
            </a:r>
            <a:r>
              <a:rPr lang="hu-HU" sz="2400" b="1" dirty="0" smtClean="0"/>
              <a:t>-</a:t>
            </a:r>
            <a:r>
              <a:rPr lang="hu-HU" sz="2400" b="1" dirty="0" err="1" smtClean="0"/>
              <a:t>Material</a:t>
            </a:r>
            <a:r>
              <a:rPr lang="hu-HU" sz="2400" b="1" dirty="0" smtClean="0"/>
              <a:t>: </a:t>
            </a:r>
            <a:r>
              <a:rPr lang="hu-HU" sz="2400" b="1" dirty="0" err="1" smtClean="0"/>
              <a:t>Ultrafine-grained</a:t>
            </a:r>
            <a:r>
              <a:rPr lang="hu-HU" sz="2400" b="1" dirty="0" smtClean="0"/>
              <a:t> </a:t>
            </a:r>
            <a:r>
              <a:rPr lang="hu-HU" sz="2400" b="1" dirty="0" smtClean="0">
                <a:solidFill>
                  <a:srgbClr val="0000FF"/>
                </a:solidFill>
              </a:rPr>
              <a:t>Al-4.8Zn-1.2Mg-0.14Zr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hu-HU" sz="2400" b="1" dirty="0" smtClean="0"/>
              <a:t> 	</a:t>
            </a:r>
            <a:r>
              <a:rPr lang="hu-HU" sz="2400" b="1" dirty="0" err="1" smtClean="0"/>
              <a:t>Some</a:t>
            </a:r>
            <a:r>
              <a:rPr lang="hu-HU" sz="2400" b="1" dirty="0" smtClean="0"/>
              <a:t> </a:t>
            </a:r>
            <a:r>
              <a:rPr lang="hu-HU" sz="2400" b="1" dirty="0" err="1" smtClean="0"/>
              <a:t>intial</a:t>
            </a:r>
            <a:r>
              <a:rPr lang="hu-HU" sz="2400" b="1" dirty="0" smtClean="0"/>
              <a:t> </a:t>
            </a:r>
            <a:r>
              <a:rPr lang="hu-HU" sz="2400" b="1" dirty="0" err="1" smtClean="0"/>
              <a:t>parameters</a:t>
            </a:r>
            <a:r>
              <a:rPr lang="hu-HU" sz="2400" b="1" dirty="0" smtClean="0"/>
              <a:t> of </a:t>
            </a:r>
            <a:r>
              <a:rPr lang="hu-HU" sz="2400" b="1" dirty="0" err="1" smtClean="0"/>
              <a:t>the</a:t>
            </a:r>
            <a:r>
              <a:rPr lang="hu-HU" sz="2400" b="1" dirty="0" smtClean="0"/>
              <a:t> UFG </a:t>
            </a:r>
            <a:r>
              <a:rPr lang="hu-HU" sz="2400" b="1" dirty="0" err="1" smtClean="0"/>
              <a:t>structures</a:t>
            </a:r>
            <a:endParaRPr lang="hu-HU" sz="2400" b="1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hu-HU" sz="2400" b="1" dirty="0"/>
              <a:t>	</a:t>
            </a:r>
            <a:endParaRPr lang="en-US" sz="2400" b="1" dirty="0">
              <a:solidFill>
                <a:srgbClr val="0000FF"/>
              </a:solidFill>
            </a:endParaRP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altLang="hu-HU" dirty="0" smtClean="0">
                <a:latin typeface="Lucida Calligraphy" panose="03010101010101010101" pitchFamily="66" charset="0"/>
              </a:rPr>
              <a:t>BNM-2019, Ufa, </a:t>
            </a:r>
            <a:r>
              <a:rPr lang="hu-HU" altLang="hu-HU" dirty="0" err="1" smtClean="0">
                <a:latin typeface="Lucida Calligraphy" panose="03010101010101010101" pitchFamily="66" charset="0"/>
              </a:rPr>
              <a:t>Russia</a:t>
            </a:r>
            <a:endParaRPr lang="hu-HU" altLang="hu-HU" dirty="0" smtClean="0">
              <a:latin typeface="Lucida Calligraphy" panose="03010101010101010101" pitchFamily="66" charset="0"/>
            </a:endParaRPr>
          </a:p>
          <a:p>
            <a:pPr>
              <a:defRPr/>
            </a:pPr>
            <a:r>
              <a:rPr lang="hu-HU" altLang="hu-HU" dirty="0" err="1" smtClean="0">
                <a:latin typeface="Lucida Calligraphy" panose="03010101010101010101" pitchFamily="66" charset="0"/>
              </a:rPr>
              <a:t>September</a:t>
            </a:r>
            <a:r>
              <a:rPr lang="hu-HU" altLang="hu-HU" dirty="0" smtClean="0">
                <a:latin typeface="Lucida Calligraphy" panose="03010101010101010101" pitchFamily="66" charset="0"/>
              </a:rPr>
              <a:t> 25-27, 2019</a:t>
            </a:r>
            <a:endParaRPr lang="en-US" altLang="hu-HU" dirty="0">
              <a:latin typeface="Lucida Calligraphy" panose="03010101010101010101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áblázat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74558379"/>
                  </p:ext>
                </p:extLst>
              </p:nvPr>
            </p:nvGraphicFramePr>
            <p:xfrm>
              <a:off x="419099" y="2529999"/>
              <a:ext cx="8305799" cy="214884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892480">
                      <a:extLst>
                        <a:ext uri="{9D8B030D-6E8A-4147-A177-3AD203B41FA5}">
                          <a16:colId xmlns:a16="http://schemas.microsoft.com/office/drawing/2014/main" val="2969421568"/>
                        </a:ext>
                      </a:extLst>
                    </a:gridCol>
                    <a:gridCol w="2139326">
                      <a:extLst>
                        <a:ext uri="{9D8B030D-6E8A-4147-A177-3AD203B41FA5}">
                          <a16:colId xmlns:a16="http://schemas.microsoft.com/office/drawing/2014/main" val="1324120"/>
                        </a:ext>
                      </a:extLst>
                    </a:gridCol>
                    <a:gridCol w="2221607">
                      <a:extLst>
                        <a:ext uri="{9D8B030D-6E8A-4147-A177-3AD203B41FA5}">
                          <a16:colId xmlns:a16="http://schemas.microsoft.com/office/drawing/2014/main" val="3829167677"/>
                        </a:ext>
                      </a:extLst>
                    </a:gridCol>
                    <a:gridCol w="2052386">
                      <a:extLst>
                        <a:ext uri="{9D8B030D-6E8A-4147-A177-3AD203B41FA5}">
                          <a16:colId xmlns:a16="http://schemas.microsoft.com/office/drawing/2014/main" val="1571532289"/>
                        </a:ext>
                      </a:extLst>
                    </a:gridCol>
                  </a:tblGrid>
                  <a:tr h="73381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hu-HU" sz="20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solidFill>
                                <a:schemeClr val="tx1"/>
                              </a:solidFill>
                              <a:effectLst/>
                            </a:rPr>
                            <a:t>Average</a:t>
                          </a:r>
                          <a:endParaRPr lang="hu-HU" sz="180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grain-size,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̃"/>
                                  <m:ctrlPr>
                                    <a:rPr lang="hu-HU" sz="18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80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acc>
                            </m:oMath>
                          </a14:m>
                          <a:r>
                            <a:rPr lang="en-US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 (nm)</a:t>
                          </a:r>
                          <a:endParaRPr lang="hu-HU" sz="18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</a:pPr>
                          <a:r>
                            <a:rPr lang="en-US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Dislocation</a:t>
                          </a:r>
                          <a:endParaRPr lang="hu-HU" sz="1800" b="1" kern="12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algn="ctr">
                            <a:lnSpc>
                              <a:spcPct val="150000"/>
                            </a:lnSpc>
                          </a:pPr>
                          <a:r>
                            <a:rPr lang="en-US" sz="1800" b="1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density, </a:t>
                          </a:r>
                          <a14:m>
                            <m:oMath xmlns:m="http://schemas.openxmlformats.org/officeDocument/2006/math">
                              <m:r>
                                <a:rPr lang="en-US" sz="1800" b="1" i="1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𝜌</m:t>
                              </m:r>
                              <m:r>
                                <a:rPr lang="en-US" sz="1800" b="1" i="1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  <m:d>
                                <m:dPr>
                                  <m:ctrlPr>
                                    <a:rPr lang="hu-HU" sz="1800" b="1" i="1" kern="120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hu-HU" sz="1800" b="1" i="1" kern="1200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800" b="1" i="1" kern="1200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10</m:t>
                                      </m:r>
                                    </m:e>
                                    <m:sup>
                                      <m:r>
                                        <a:rPr lang="en-US" sz="1800" b="1" i="1" kern="1200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14</m:t>
                                      </m:r>
                                    </m:sup>
                                  </m:sSup>
                                  <m:r>
                                    <a:rPr lang="en-US" sz="1800" b="1" i="1" kern="120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</m:t>
                                  </m:r>
                                  <m:sSup>
                                    <m:sSupPr>
                                      <m:ctrlPr>
                                        <a:rPr lang="hu-HU" sz="1800" b="1" i="1" kern="1200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800" b="1" i="1" kern="1200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𝑚</m:t>
                                      </m:r>
                                    </m:e>
                                    <m:sup>
                                      <m:r>
                                        <a:rPr lang="en-US" sz="1800" b="1" i="1" kern="1200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−2</m:t>
                                      </m:r>
                                    </m:sup>
                                  </m:sSup>
                                </m:e>
                              </m:d>
                            </m:oMath>
                          </a14:m>
                          <a:endParaRPr lang="hu-HU" sz="18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Vickers hardness,</a:t>
                          </a:r>
                          <a:endParaRPr lang="hu-HU" sz="180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HV (</a:t>
                          </a:r>
                          <a:r>
                            <a:rPr lang="en-US" sz="1800" dirty="0" smtClean="0">
                              <a:solidFill>
                                <a:schemeClr val="tx1"/>
                              </a:solidFill>
                              <a:effectLst/>
                            </a:rPr>
                            <a:t>MPa)</a:t>
                          </a:r>
                          <a:endParaRPr lang="hu-HU" sz="1800" dirty="0" smtClean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800" dirty="0" err="1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at</a:t>
                          </a:r>
                          <a:r>
                            <a:rPr lang="hu-HU" sz="18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 5N</a:t>
                          </a:r>
                          <a:endParaRPr lang="hu-HU" sz="18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53701286"/>
                      </a:ext>
                    </a:extLst>
                  </a:tr>
                  <a:tr h="24269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tx1"/>
                              </a:solidFill>
                              <a:effectLst/>
                            </a:rPr>
                            <a:t>ECAP (4 Bc)</a:t>
                          </a:r>
                          <a:endParaRPr lang="hu-HU" sz="200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2000" b="1" dirty="0" smtClean="0">
                              <a:solidFill>
                                <a:srgbClr val="FF0000"/>
                              </a:solidFill>
                              <a:effectLst/>
                            </a:rPr>
                            <a:t>260</a:t>
                          </a:r>
                          <a:endParaRPr lang="hu-HU" sz="2000" b="1" dirty="0">
                            <a:solidFill>
                              <a:srgbClr val="FF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>
                              <a:solidFill>
                                <a:srgbClr val="FF0000"/>
                              </a:solidFill>
                              <a:effectLst/>
                            </a:rPr>
                            <a:t> 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1" i="1" kern="1200" smtClean="0">
                                  <a:solidFill>
                                    <a:srgbClr val="FF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𝟒</m:t>
                              </m:r>
                              <m:r>
                                <a:rPr lang="en-US" sz="2000" b="1" i="1" kern="1200" smtClean="0">
                                  <a:solidFill>
                                    <a:srgbClr val="FF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.</m:t>
                              </m:r>
                              <m:r>
                                <a:rPr lang="en-US" sz="2000" b="1" i="1" kern="1200" smtClean="0">
                                  <a:solidFill>
                                    <a:srgbClr val="FF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𝟖</m:t>
                              </m:r>
                              <m:r>
                                <a:rPr lang="en-US" sz="2000" b="1" i="1" kern="1200" smtClean="0">
                                  <a:solidFill>
                                    <a:srgbClr val="FF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±</m:t>
                              </m:r>
                              <m:r>
                                <a:rPr lang="en-US" sz="2000" b="1" i="1" kern="1200" smtClean="0">
                                  <a:solidFill>
                                    <a:srgbClr val="FF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𝟎</m:t>
                              </m:r>
                              <m:r>
                                <a:rPr lang="en-US" sz="2000" b="1" i="1" kern="1200" smtClean="0">
                                  <a:solidFill>
                                    <a:srgbClr val="FF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.</m:t>
                              </m:r>
                              <m:r>
                                <a:rPr lang="en-US" sz="2000" b="1" i="1" kern="1200" smtClean="0">
                                  <a:solidFill>
                                    <a:srgbClr val="FF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𝟓</m:t>
                              </m:r>
                            </m:oMath>
                          </a14:m>
                          <a:endParaRPr lang="hu-HU" sz="2000" b="1" kern="1200" dirty="0">
                            <a:solidFill>
                              <a:srgbClr val="FF0000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2000" b="1" dirty="0" smtClean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</a:rPr>
                            <a:t>1550</a:t>
                          </a:r>
                          <a:r>
                            <a:rPr lang="en-US" sz="2000" b="1" dirty="0">
                              <a:solidFill>
                                <a:srgbClr val="FF0000"/>
                              </a:solidFill>
                              <a:effectLst/>
                            </a:rPr>
                            <a:t> </a:t>
                          </a:r>
                          <a:endParaRPr lang="hu-HU" sz="2000" b="1" dirty="0">
                            <a:solidFill>
                              <a:srgbClr val="FF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2860273761"/>
                      </a:ext>
                    </a:extLst>
                  </a:tr>
                  <a:tr h="24269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effectLst/>
                            </a:rPr>
                            <a:t>HPT_10</a:t>
                          </a:r>
                          <a:endParaRPr lang="hu-HU" sz="20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2000" b="1" dirty="0" smtClean="0">
                              <a:solidFill>
                                <a:srgbClr val="FF0000"/>
                              </a:solidFill>
                              <a:effectLst/>
                            </a:rPr>
                            <a:t>176</a:t>
                          </a:r>
                          <a:endParaRPr lang="hu-HU" sz="2000" b="1" dirty="0">
                            <a:solidFill>
                              <a:srgbClr val="FF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hu-HU" sz="2000" b="1" i="1" kern="1200" smtClean="0">
                                  <a:solidFill>
                                    <a:srgbClr val="FF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𝟖</m:t>
                              </m:r>
                              <m:r>
                                <a:rPr lang="hu-HU" sz="2000" b="1" i="1" kern="1200" smtClean="0">
                                  <a:solidFill>
                                    <a:srgbClr val="FF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.</m:t>
                              </m:r>
                              <m:r>
                                <a:rPr lang="hu-HU" sz="2000" b="1" i="1" kern="1200" smtClean="0">
                                  <a:solidFill>
                                    <a:srgbClr val="FF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𝟎</m:t>
                              </m:r>
                              <m:r>
                                <a:rPr lang="en-US" sz="2000" b="1" i="1" kern="1200" smtClean="0">
                                  <a:solidFill>
                                    <a:srgbClr val="FF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±</m:t>
                              </m:r>
                              <m:r>
                                <a:rPr lang="en-US" sz="2000" b="1" i="1" kern="1200" smtClean="0">
                                  <a:solidFill>
                                    <a:srgbClr val="FF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𝟎</m:t>
                              </m:r>
                              <m:r>
                                <a:rPr lang="en-US" sz="2000" b="1" i="1" kern="1200" smtClean="0">
                                  <a:solidFill>
                                    <a:srgbClr val="FF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.</m:t>
                              </m:r>
                              <m:r>
                                <a:rPr lang="hu-HU" sz="2000" b="1" i="1" kern="1200" smtClean="0">
                                  <a:solidFill>
                                    <a:srgbClr val="FF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𝟗</m:t>
                              </m:r>
                            </m:oMath>
                          </a14:m>
                          <a:r>
                            <a:rPr lang="en-US" sz="2000" b="1" dirty="0">
                              <a:solidFill>
                                <a:srgbClr val="FF0000"/>
                              </a:solidFill>
                              <a:effectLst/>
                            </a:rPr>
                            <a:t> </a:t>
                          </a:r>
                          <a:endParaRPr lang="hu-HU" sz="2000" b="1" dirty="0">
                            <a:solidFill>
                              <a:srgbClr val="FF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2000" b="1" dirty="0" smtClean="0">
                              <a:solidFill>
                                <a:srgbClr val="FF0000"/>
                              </a:solidFill>
                              <a:effectLst/>
                            </a:rPr>
                            <a:t>1960</a:t>
                          </a:r>
                          <a:r>
                            <a:rPr lang="en-US" sz="2000" b="1" dirty="0">
                              <a:solidFill>
                                <a:srgbClr val="FF0000"/>
                              </a:solidFill>
                              <a:effectLst/>
                            </a:rPr>
                            <a:t> </a:t>
                          </a:r>
                          <a:endParaRPr lang="hu-HU" sz="2000" b="1" dirty="0">
                            <a:solidFill>
                              <a:srgbClr val="FF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332825327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áblázat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74558379"/>
                  </p:ext>
                </p:extLst>
              </p:nvPr>
            </p:nvGraphicFramePr>
            <p:xfrm>
              <a:off x="419099" y="2529999"/>
              <a:ext cx="8305799" cy="214884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892480">
                      <a:extLst>
                        <a:ext uri="{9D8B030D-6E8A-4147-A177-3AD203B41FA5}">
                          <a16:colId xmlns:a16="http://schemas.microsoft.com/office/drawing/2014/main" val="2969421568"/>
                        </a:ext>
                      </a:extLst>
                    </a:gridCol>
                    <a:gridCol w="2139326">
                      <a:extLst>
                        <a:ext uri="{9D8B030D-6E8A-4147-A177-3AD203B41FA5}">
                          <a16:colId xmlns:a16="http://schemas.microsoft.com/office/drawing/2014/main" val="1324120"/>
                        </a:ext>
                      </a:extLst>
                    </a:gridCol>
                    <a:gridCol w="2221607">
                      <a:extLst>
                        <a:ext uri="{9D8B030D-6E8A-4147-A177-3AD203B41FA5}">
                          <a16:colId xmlns:a16="http://schemas.microsoft.com/office/drawing/2014/main" val="3829167677"/>
                        </a:ext>
                      </a:extLst>
                    </a:gridCol>
                    <a:gridCol w="2052386">
                      <a:extLst>
                        <a:ext uri="{9D8B030D-6E8A-4147-A177-3AD203B41FA5}">
                          <a16:colId xmlns:a16="http://schemas.microsoft.com/office/drawing/2014/main" val="1571532289"/>
                        </a:ext>
                      </a:extLst>
                    </a:gridCol>
                  </a:tblGrid>
                  <a:tr h="123444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hu-HU" sz="20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hu-HU"/>
                        </a:p>
                      </a:txBody>
                      <a:tcPr marL="68580" marR="68580" marT="0" marB="0">
                        <a:blipFill>
                          <a:blip r:embed="rId2"/>
                          <a:stretch>
                            <a:fillRect l="-88889" t="-985" r="-201140" b="-817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hu-HU"/>
                        </a:p>
                      </a:txBody>
                      <a:tcPr marL="68580" marR="68580" marT="0" marB="0">
                        <a:blipFill>
                          <a:blip r:embed="rId2"/>
                          <a:stretch>
                            <a:fillRect l="-181644" t="-985" r="-93425" b="-817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Vickers hardness,</a:t>
                          </a:r>
                          <a:endParaRPr lang="hu-HU" sz="180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HV (</a:t>
                          </a:r>
                          <a:r>
                            <a:rPr lang="en-US" sz="1800" dirty="0" smtClean="0">
                              <a:solidFill>
                                <a:schemeClr val="tx1"/>
                              </a:solidFill>
                              <a:effectLst/>
                            </a:rPr>
                            <a:t>MPa)</a:t>
                          </a:r>
                          <a:endParaRPr lang="hu-HU" sz="1800" dirty="0" smtClean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1800" dirty="0" err="1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at</a:t>
                          </a:r>
                          <a:r>
                            <a:rPr lang="hu-HU" sz="18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 5N</a:t>
                          </a:r>
                          <a:endParaRPr lang="hu-HU" sz="18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53701286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>
                              <a:solidFill>
                                <a:schemeClr val="tx1"/>
                              </a:solidFill>
                              <a:effectLst/>
                            </a:rPr>
                            <a:t>ECAP (4 Bc)</a:t>
                          </a:r>
                          <a:endParaRPr lang="hu-HU" sz="200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2000" b="1" dirty="0" smtClean="0">
                              <a:solidFill>
                                <a:srgbClr val="FF0000"/>
                              </a:solidFill>
                              <a:effectLst/>
                            </a:rPr>
                            <a:t>260</a:t>
                          </a:r>
                          <a:endParaRPr lang="hu-HU" sz="2000" b="1" dirty="0">
                            <a:solidFill>
                              <a:srgbClr val="FF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hu-HU"/>
                        </a:p>
                      </a:txBody>
                      <a:tcPr marL="68580" marR="68580" marT="0" marB="0">
                        <a:blipFill>
                          <a:blip r:embed="rId2"/>
                          <a:stretch>
                            <a:fillRect l="-181644" t="-273333" r="-93425" b="-121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2000" b="1" dirty="0" smtClean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</a:rPr>
                            <a:t>1550</a:t>
                          </a:r>
                          <a:r>
                            <a:rPr lang="en-US" sz="2000" b="1" dirty="0">
                              <a:solidFill>
                                <a:srgbClr val="FF0000"/>
                              </a:solidFill>
                              <a:effectLst/>
                            </a:rPr>
                            <a:t> </a:t>
                          </a:r>
                          <a:endParaRPr lang="hu-HU" sz="2000" b="1" dirty="0">
                            <a:solidFill>
                              <a:srgbClr val="FF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2860273761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effectLst/>
                            </a:rPr>
                            <a:t>HPT_10</a:t>
                          </a:r>
                          <a:endParaRPr lang="hu-HU" sz="20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2000" b="1" dirty="0" smtClean="0">
                              <a:solidFill>
                                <a:srgbClr val="FF0000"/>
                              </a:solidFill>
                              <a:effectLst/>
                            </a:rPr>
                            <a:t>176</a:t>
                          </a:r>
                          <a:endParaRPr lang="hu-HU" sz="2000" b="1" dirty="0">
                            <a:solidFill>
                              <a:srgbClr val="FF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hu-HU"/>
                        </a:p>
                      </a:txBody>
                      <a:tcPr marL="68580" marR="68580" marT="0" marB="0">
                        <a:blipFill>
                          <a:blip r:embed="rId2"/>
                          <a:stretch>
                            <a:fillRect l="-181644" t="-373333" r="-93425" b="-21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2000" b="1" dirty="0" smtClean="0">
                              <a:solidFill>
                                <a:srgbClr val="FF0000"/>
                              </a:solidFill>
                              <a:effectLst/>
                            </a:rPr>
                            <a:t>1960</a:t>
                          </a:r>
                          <a:r>
                            <a:rPr lang="en-US" sz="2000" b="1" dirty="0">
                              <a:solidFill>
                                <a:srgbClr val="FF0000"/>
                              </a:solidFill>
                              <a:effectLst/>
                            </a:rPr>
                            <a:t> </a:t>
                          </a:r>
                          <a:endParaRPr lang="hu-HU" sz="2000" b="1" dirty="0">
                            <a:solidFill>
                              <a:srgbClr val="FF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332825327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2185988" y="34464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416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191000" y="76200"/>
            <a:ext cx="4695030" cy="380999"/>
          </a:xfrm>
        </p:spPr>
        <p:txBody>
          <a:bodyPr/>
          <a:lstStyle/>
          <a:p>
            <a:pPr algn="r">
              <a:lnSpc>
                <a:spcPct val="150000"/>
              </a:lnSpc>
            </a:pPr>
            <a:r>
              <a:rPr lang="hu-HU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New </a:t>
            </a:r>
            <a:r>
              <a:rPr lang="hu-HU" sz="1600" i="1" u="sng" dirty="0" err="1">
                <a:solidFill>
                  <a:srgbClr val="FF0000"/>
                </a:solidFill>
                <a:latin typeface="Footlight MT Light" panose="0204060206030A020304" pitchFamily="18" charset="0"/>
              </a:rPr>
              <a:t>results</a:t>
            </a:r>
            <a:r>
              <a:rPr lang="hu-HU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: </a:t>
            </a:r>
            <a:r>
              <a:rPr lang="en-US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Ultrafine-grained </a:t>
            </a:r>
            <a:r>
              <a:rPr lang="en-US" sz="1600" i="1" u="sng" dirty="0" err="1">
                <a:solidFill>
                  <a:srgbClr val="FF0000"/>
                </a:solidFill>
                <a:latin typeface="Footlight MT Light" panose="0204060206030A020304" pitchFamily="18" charset="0"/>
              </a:rPr>
              <a:t>AlZnMg</a:t>
            </a:r>
            <a:r>
              <a:rPr lang="en-US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 alloys</a:t>
            </a:r>
            <a: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  <a:t/>
            </a:r>
            <a:b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</a:br>
            <a:r>
              <a:rPr lang="hu-HU" sz="2400" dirty="0"/>
              <a:t>	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52400" y="533400"/>
            <a:ext cx="8839199" cy="5562600"/>
          </a:xfrm>
        </p:spPr>
        <p:txBody>
          <a:bodyPr/>
          <a:lstStyle/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hu-HU" sz="2800" b="1" i="1" u="sng" dirty="0" smtClean="0">
                <a:solidFill>
                  <a:srgbClr val="FF0000"/>
                </a:solidFill>
              </a:rPr>
              <a:t>New </a:t>
            </a:r>
            <a:r>
              <a:rPr lang="hu-HU" sz="2800" b="1" i="1" u="sng" dirty="0" err="1" smtClean="0">
                <a:solidFill>
                  <a:srgbClr val="FF0000"/>
                </a:solidFill>
              </a:rPr>
              <a:t>results</a:t>
            </a:r>
            <a:r>
              <a:rPr lang="hu-HU" sz="2800" b="1" i="1" u="sng" dirty="0" smtClean="0">
                <a:solidFill>
                  <a:srgbClr val="FF0000"/>
                </a:solidFill>
              </a:rPr>
              <a:t> </a:t>
            </a:r>
            <a:r>
              <a:rPr lang="hu-HU" sz="2800" b="1" i="1" u="sng" dirty="0" err="1" smtClean="0">
                <a:solidFill>
                  <a:srgbClr val="FF0000"/>
                </a:solidFill>
              </a:rPr>
              <a:t>on</a:t>
            </a:r>
            <a:r>
              <a:rPr lang="hu-HU" sz="2800" b="1" i="1" u="sng" dirty="0" smtClean="0">
                <a:solidFill>
                  <a:srgbClr val="FF0000"/>
                </a:solidFill>
              </a:rPr>
              <a:t> UFG </a:t>
            </a:r>
            <a:r>
              <a:rPr lang="hu-HU" sz="2800" b="1" i="1" u="sng" dirty="0" err="1" smtClean="0">
                <a:solidFill>
                  <a:srgbClr val="FF0000"/>
                </a:solidFill>
              </a:rPr>
              <a:t>samples</a:t>
            </a:r>
            <a:r>
              <a:rPr lang="hu-HU" sz="2800" b="1" i="1" dirty="0" smtClean="0">
                <a:solidFill>
                  <a:srgbClr val="FF0000"/>
                </a:solidFill>
              </a:rPr>
              <a:t>: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hu-HU" sz="2600" b="1" dirty="0" smtClean="0"/>
              <a:t> </a:t>
            </a:r>
            <a:r>
              <a:rPr lang="hu-HU" sz="2400" b="1" dirty="0" smtClean="0"/>
              <a:t>-</a:t>
            </a:r>
            <a:r>
              <a:rPr lang="hu-HU" sz="2400" b="1" dirty="0" err="1" smtClean="0"/>
              <a:t>Material</a:t>
            </a:r>
            <a:r>
              <a:rPr lang="hu-HU" sz="2400" b="1" dirty="0" smtClean="0"/>
              <a:t>: </a:t>
            </a:r>
            <a:r>
              <a:rPr lang="hu-HU" sz="2400" b="1" dirty="0" err="1" smtClean="0"/>
              <a:t>Ultrafine-grained</a:t>
            </a:r>
            <a:r>
              <a:rPr lang="hu-HU" sz="2400" b="1" dirty="0" smtClean="0"/>
              <a:t> </a:t>
            </a:r>
            <a:r>
              <a:rPr lang="hu-HU" sz="2400" b="1" dirty="0" smtClean="0">
                <a:solidFill>
                  <a:srgbClr val="0000FF"/>
                </a:solidFill>
              </a:rPr>
              <a:t>Al-4.8Zn-1.2Mg-0.14Zr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hu-HU" sz="2400" b="1" dirty="0" smtClean="0"/>
              <a:t> 	</a:t>
            </a:r>
            <a:r>
              <a:rPr lang="en-US" sz="2400" b="1" dirty="0" smtClean="0"/>
              <a:t>Strengthening</a:t>
            </a:r>
            <a:r>
              <a:rPr lang="hu-HU" sz="2400" b="1" dirty="0" smtClean="0"/>
              <a:t> </a:t>
            </a:r>
            <a:r>
              <a:rPr lang="en-US" sz="2400" b="1" dirty="0" smtClean="0"/>
              <a:t>effect</a:t>
            </a:r>
            <a:r>
              <a:rPr lang="hu-HU" sz="2400" b="1" dirty="0" smtClean="0"/>
              <a:t> of SPD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hu-HU" sz="2400" b="1" dirty="0"/>
              <a:t>	</a:t>
            </a:r>
            <a:endParaRPr lang="en-US" sz="2400" b="1" dirty="0">
              <a:solidFill>
                <a:srgbClr val="0000FF"/>
              </a:solidFill>
            </a:endParaRP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altLang="hu-HU" dirty="0" smtClean="0">
                <a:latin typeface="Lucida Calligraphy" panose="03010101010101010101" pitchFamily="66" charset="0"/>
              </a:rPr>
              <a:t>BNM-2019, Ufa, </a:t>
            </a:r>
            <a:r>
              <a:rPr lang="hu-HU" altLang="hu-HU" dirty="0" err="1" smtClean="0">
                <a:latin typeface="Lucida Calligraphy" panose="03010101010101010101" pitchFamily="66" charset="0"/>
              </a:rPr>
              <a:t>Russia</a:t>
            </a:r>
            <a:endParaRPr lang="hu-HU" altLang="hu-HU" dirty="0" smtClean="0">
              <a:latin typeface="Lucida Calligraphy" panose="03010101010101010101" pitchFamily="66" charset="0"/>
            </a:endParaRPr>
          </a:p>
          <a:p>
            <a:pPr>
              <a:defRPr/>
            </a:pPr>
            <a:r>
              <a:rPr lang="hu-HU" altLang="hu-HU" dirty="0" err="1" smtClean="0">
                <a:latin typeface="Lucida Calligraphy" panose="03010101010101010101" pitchFamily="66" charset="0"/>
              </a:rPr>
              <a:t>September</a:t>
            </a:r>
            <a:r>
              <a:rPr lang="hu-HU" altLang="hu-HU" dirty="0" smtClean="0">
                <a:latin typeface="Lucida Calligraphy" panose="03010101010101010101" pitchFamily="66" charset="0"/>
              </a:rPr>
              <a:t> 25-27, 2019</a:t>
            </a:r>
            <a:endParaRPr lang="en-US" altLang="hu-HU" dirty="0">
              <a:latin typeface="Lucida Calligraphy" panose="03010101010101010101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áblázat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67670204"/>
                  </p:ext>
                </p:extLst>
              </p:nvPr>
            </p:nvGraphicFramePr>
            <p:xfrm>
              <a:off x="495298" y="2186968"/>
              <a:ext cx="8153401" cy="4078543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989988">
                      <a:extLst>
                        <a:ext uri="{9D8B030D-6E8A-4147-A177-3AD203B41FA5}">
                          <a16:colId xmlns:a16="http://schemas.microsoft.com/office/drawing/2014/main" val="2969421568"/>
                        </a:ext>
                      </a:extLst>
                    </a:gridCol>
                    <a:gridCol w="1934314">
                      <a:extLst>
                        <a:ext uri="{9D8B030D-6E8A-4147-A177-3AD203B41FA5}">
                          <a16:colId xmlns:a16="http://schemas.microsoft.com/office/drawing/2014/main" val="1324120"/>
                        </a:ext>
                      </a:extLst>
                    </a:gridCol>
                    <a:gridCol w="2286000">
                      <a:extLst>
                        <a:ext uri="{9D8B030D-6E8A-4147-A177-3AD203B41FA5}">
                          <a16:colId xmlns:a16="http://schemas.microsoft.com/office/drawing/2014/main" val="3829167677"/>
                        </a:ext>
                      </a:extLst>
                    </a:gridCol>
                    <a:gridCol w="1943099">
                      <a:extLst>
                        <a:ext uri="{9D8B030D-6E8A-4147-A177-3AD203B41FA5}">
                          <a16:colId xmlns:a16="http://schemas.microsoft.com/office/drawing/2014/main" val="1571532289"/>
                        </a:ext>
                      </a:extLst>
                    </a:gridCol>
                  </a:tblGrid>
                  <a:tr h="73381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hu-HU" sz="20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 smtClean="0">
                              <a:solidFill>
                                <a:schemeClr val="tx1"/>
                              </a:solidFill>
                              <a:effectLst/>
                            </a:rPr>
                            <a:t>Average</a:t>
                          </a:r>
                          <a:endParaRPr lang="hu-HU" sz="180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grain-size,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̃"/>
                                  <m:ctrlPr>
                                    <a:rPr lang="hu-HU" sz="18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80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acc>
                            </m:oMath>
                          </a14:m>
                          <a:r>
                            <a:rPr lang="en-US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 (nm)</a:t>
                          </a:r>
                          <a:endParaRPr lang="hu-HU" sz="18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</a:pPr>
                          <a:r>
                            <a:rPr lang="en-US" sz="1800" b="1" kern="12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Dislocation</a:t>
                          </a:r>
                          <a:endParaRPr lang="hu-HU" sz="1800" b="1" kern="12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algn="ctr">
                            <a:lnSpc>
                              <a:spcPct val="150000"/>
                            </a:lnSpc>
                          </a:pPr>
                          <a:r>
                            <a:rPr lang="en-US" sz="1800" b="1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density, </a:t>
                          </a:r>
                          <a14:m>
                            <m:oMath xmlns:m="http://schemas.openxmlformats.org/officeDocument/2006/math">
                              <m:r>
                                <a:rPr lang="en-US" sz="1800" b="1" i="1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𝜌</m:t>
                              </m:r>
                              <m:r>
                                <a:rPr lang="en-US" sz="1800" b="1" i="1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  <m:d>
                                <m:dPr>
                                  <m:ctrlPr>
                                    <a:rPr lang="hu-HU" sz="1800" b="1" i="1" kern="120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hu-HU" sz="1800" b="1" i="1" kern="1200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800" b="1" i="1" kern="1200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10</m:t>
                                      </m:r>
                                    </m:e>
                                    <m:sup>
                                      <m:r>
                                        <a:rPr lang="en-US" sz="1800" b="1" i="1" kern="1200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14</m:t>
                                      </m:r>
                                    </m:sup>
                                  </m:sSup>
                                  <m:r>
                                    <a:rPr lang="en-US" sz="1800" b="1" i="1" kern="120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</m:t>
                                  </m:r>
                                  <m:sSup>
                                    <m:sSupPr>
                                      <m:ctrlPr>
                                        <a:rPr lang="hu-HU" sz="1800" b="1" i="1" kern="1200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800" b="1" i="1" kern="1200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𝑚</m:t>
                                      </m:r>
                                    </m:e>
                                    <m:sup>
                                      <m:r>
                                        <a:rPr lang="en-US" sz="1800" b="1" i="1" kern="1200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−2</m:t>
                                      </m:r>
                                    </m:sup>
                                  </m:sSup>
                                </m:e>
                              </m:d>
                            </m:oMath>
                          </a14:m>
                          <a:endParaRPr lang="hu-HU" sz="18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Vickers hardness,</a:t>
                          </a:r>
                          <a:endParaRPr lang="hu-HU" sz="180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HV (MPa)</a:t>
                          </a:r>
                          <a:endParaRPr lang="hu-HU" sz="18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53701286"/>
                      </a:ext>
                    </a:extLst>
                  </a:tr>
                  <a:tr h="49568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ECAP (4 </a:t>
                          </a:r>
                          <a:r>
                            <a:rPr lang="en-US" sz="2000" dirty="0" err="1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Bc</a:t>
                          </a:r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)</a:t>
                          </a:r>
                          <a:endParaRPr lang="hu-HU" sz="2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2000" b="1" dirty="0" smtClean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</a:rPr>
                            <a:t>260</a:t>
                          </a:r>
                          <a:endParaRPr lang="hu-HU" sz="2000" b="1" dirty="0">
                            <a:solidFill>
                              <a:srgbClr val="FF0000"/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 smtClean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</a:rPr>
                            <a:t> </a:t>
                          </a:r>
                          <a14:m>
                            <m:oMath xmlns:m="http://schemas.openxmlformats.org/officeDocument/2006/math">
                              <m:r>
                                <a:rPr lang="en-US" sz="1800" b="1" i="1" kern="1200" smtClean="0">
                                  <a:solidFill>
                                    <a:srgbClr val="FF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𝟒</m:t>
                              </m:r>
                              <m:r>
                                <a:rPr lang="en-US" sz="1800" b="1" i="1" kern="1200" smtClean="0">
                                  <a:solidFill>
                                    <a:srgbClr val="FF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.</m:t>
                              </m:r>
                              <m:r>
                                <a:rPr lang="en-US" sz="1800" b="1" i="1" kern="1200" smtClean="0">
                                  <a:solidFill>
                                    <a:srgbClr val="FF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𝟖</m:t>
                              </m:r>
                              <m:r>
                                <a:rPr lang="en-US" sz="1800" b="1" i="1" kern="1200" smtClean="0">
                                  <a:solidFill>
                                    <a:srgbClr val="FF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±</m:t>
                              </m:r>
                              <m:r>
                                <a:rPr lang="en-US" sz="1800" b="1" i="1" kern="1200" smtClean="0">
                                  <a:solidFill>
                                    <a:srgbClr val="FF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𝟎</m:t>
                              </m:r>
                              <m:r>
                                <a:rPr lang="en-US" sz="1800" b="1" i="1" kern="1200" smtClean="0">
                                  <a:solidFill>
                                    <a:srgbClr val="FF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.</m:t>
                              </m:r>
                              <m:r>
                                <a:rPr lang="en-US" sz="1800" b="1" i="1" kern="1200" smtClean="0">
                                  <a:solidFill>
                                    <a:srgbClr val="FF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𝟓</m:t>
                              </m:r>
                            </m:oMath>
                          </a14:m>
                          <a:endParaRPr lang="hu-HU" sz="1800" b="1" kern="1200" dirty="0">
                            <a:solidFill>
                              <a:srgbClr val="FF0000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2000" b="1" dirty="0" smtClean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</a:rPr>
                            <a:t>1550</a:t>
                          </a:r>
                          <a:r>
                            <a:rPr lang="en-US" sz="2000" b="1" dirty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</a:rPr>
                            <a:t> </a:t>
                          </a:r>
                          <a:endParaRPr lang="hu-HU" sz="2000" b="1" dirty="0">
                            <a:solidFill>
                              <a:srgbClr val="FF0000"/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2860273761"/>
                      </a:ext>
                    </a:extLst>
                  </a:tr>
                  <a:tr h="24269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HPT_10</a:t>
                          </a:r>
                          <a:endParaRPr lang="hu-HU" sz="2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2000" b="1" dirty="0" smtClean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</a:rPr>
                            <a:t>176</a:t>
                          </a:r>
                          <a:endParaRPr lang="hu-HU" sz="2000" b="1" dirty="0">
                            <a:solidFill>
                              <a:srgbClr val="FF0000"/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hu-HU" sz="1800" b="1" i="1" kern="120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𝟖</m:t>
                                </m:r>
                                <m:r>
                                  <a:rPr lang="hu-HU" sz="1800" b="1" i="1" kern="120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  <m:r>
                                  <a:rPr lang="hu-HU" sz="1800" b="1" i="1" kern="120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𝟎</m:t>
                                </m:r>
                                <m:r>
                                  <a:rPr lang="en-US" sz="1800" b="1" i="1" kern="120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±</m:t>
                                </m:r>
                                <m:r>
                                  <a:rPr lang="en-US" sz="1800" b="1" i="1" kern="120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𝟎</m:t>
                                </m:r>
                                <m:r>
                                  <a:rPr lang="en-US" sz="1800" b="1" i="1" kern="120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  <m:r>
                                  <a:rPr lang="hu-HU" sz="1800" b="1" i="1" kern="1200" smtClean="0">
                                    <a:solidFill>
                                      <a:srgbClr val="FF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𝟗</m:t>
                                </m:r>
                              </m:oMath>
                            </m:oMathPara>
                          </a14:m>
                          <a:endParaRPr lang="hu-HU" sz="1800" b="1" kern="1200" dirty="0" smtClean="0">
                            <a:solidFill>
                              <a:srgbClr val="FF0000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2000" b="1" dirty="0" smtClean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</a:rPr>
                            <a:t>1960</a:t>
                          </a:r>
                          <a:endParaRPr lang="hu-HU" sz="2000" b="1" dirty="0">
                            <a:solidFill>
                              <a:srgbClr val="FF0000"/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3328253277"/>
                      </a:ext>
                    </a:extLst>
                  </a:tr>
                  <a:tr h="24269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20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Q</a:t>
                          </a:r>
                          <a:r>
                            <a:rPr lang="hu-HU" sz="2000" baseline="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 + RT (10 min.) (</a:t>
                          </a:r>
                          <a:r>
                            <a:rPr lang="hu-HU" sz="2000" baseline="0" dirty="0" err="1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freshly</a:t>
                          </a:r>
                          <a:r>
                            <a:rPr lang="hu-HU" sz="2000" baseline="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hu-HU" sz="2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2000" b="1" dirty="0" smtClean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8000</a:t>
                          </a:r>
                        </a:p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2000" b="1" dirty="0" smtClean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(</a:t>
                          </a:r>
                          <a:r>
                            <a:rPr lang="hu-HU" sz="2000" b="1" dirty="0" err="1" smtClean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undeformed</a:t>
                          </a:r>
                          <a:r>
                            <a:rPr lang="hu-HU" sz="2000" b="1" dirty="0" smtClean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hu-HU" sz="2000" b="1" dirty="0">
                            <a:solidFill>
                              <a:srgbClr val="FF0000"/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endParaRPr lang="hu-HU" sz="2000" b="1" dirty="0">
                            <a:solidFill>
                              <a:srgbClr val="FF0000"/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2000" b="1" dirty="0" smtClean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470</a:t>
                          </a:r>
                          <a:endParaRPr lang="hu-HU" sz="2000" b="1" dirty="0">
                            <a:solidFill>
                              <a:srgbClr val="FF0000"/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939198805"/>
                      </a:ext>
                    </a:extLst>
                  </a:tr>
                  <a:tr h="24269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20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Q + RT (1 </a:t>
                          </a:r>
                          <a:r>
                            <a:rPr lang="hu-HU" sz="2000" dirty="0" err="1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year</a:t>
                          </a:r>
                          <a:r>
                            <a:rPr lang="hu-HU" sz="20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hu-HU" sz="2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2000" b="1" dirty="0" smtClean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8000</a:t>
                          </a:r>
                          <a:endParaRPr lang="hu-HU" sz="2000" b="1" dirty="0">
                            <a:solidFill>
                              <a:srgbClr val="FF0000"/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endParaRPr lang="hu-HU" sz="2000" b="1" dirty="0">
                            <a:solidFill>
                              <a:srgbClr val="FF0000"/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2000" b="1" dirty="0" smtClean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1150</a:t>
                          </a:r>
                          <a:endParaRPr lang="hu-HU" sz="2000" b="1" dirty="0">
                            <a:solidFill>
                              <a:srgbClr val="FF0000"/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3743552571"/>
                      </a:ext>
                    </a:extLst>
                  </a:tr>
                  <a:tr h="24269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20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Q + </a:t>
                          </a:r>
                          <a:r>
                            <a:rPr lang="hu-HU" sz="2000" b="1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120</a:t>
                          </a:r>
                          <a:r>
                            <a:rPr lang="fr-FR" sz="2000" b="1" baseline="3000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o</a:t>
                          </a:r>
                          <a:r>
                            <a:rPr lang="fr-FR" sz="2000" b="1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C</a:t>
                          </a:r>
                          <a:r>
                            <a:rPr lang="hu-HU" sz="2000" b="1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 (24 h)</a:t>
                          </a:r>
                        </a:p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2000" b="1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T6 </a:t>
                          </a:r>
                          <a:r>
                            <a:rPr lang="hu-HU" sz="2000" b="1" dirty="0" err="1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treatment</a:t>
                          </a:r>
                          <a:r>
                            <a:rPr lang="hu-HU" sz="2000" b="1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 </a:t>
                          </a:r>
                          <a:r>
                            <a:rPr lang="hu-HU" sz="20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 </a:t>
                          </a:r>
                          <a:endParaRPr lang="hu-HU" sz="2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2000" b="1" dirty="0" smtClean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8000</a:t>
                          </a:r>
                          <a:endParaRPr lang="hu-HU" sz="2000" b="1" dirty="0">
                            <a:solidFill>
                              <a:srgbClr val="FF0000"/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endParaRPr lang="hu-HU" sz="2000" b="1" dirty="0">
                            <a:solidFill>
                              <a:srgbClr val="FF0000"/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2000" b="1" dirty="0" smtClean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1280</a:t>
                          </a:r>
                          <a:endParaRPr lang="hu-HU" sz="2000" b="1" dirty="0">
                            <a:solidFill>
                              <a:srgbClr val="FF0000"/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406272452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áblázat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67670204"/>
                  </p:ext>
                </p:extLst>
              </p:nvPr>
            </p:nvGraphicFramePr>
            <p:xfrm>
              <a:off x="495298" y="2186968"/>
              <a:ext cx="8153401" cy="4078543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989988">
                      <a:extLst>
                        <a:ext uri="{9D8B030D-6E8A-4147-A177-3AD203B41FA5}">
                          <a16:colId xmlns:a16="http://schemas.microsoft.com/office/drawing/2014/main" val="2969421568"/>
                        </a:ext>
                      </a:extLst>
                    </a:gridCol>
                    <a:gridCol w="1934314">
                      <a:extLst>
                        <a:ext uri="{9D8B030D-6E8A-4147-A177-3AD203B41FA5}">
                          <a16:colId xmlns:a16="http://schemas.microsoft.com/office/drawing/2014/main" val="1324120"/>
                        </a:ext>
                      </a:extLst>
                    </a:gridCol>
                    <a:gridCol w="2286000">
                      <a:extLst>
                        <a:ext uri="{9D8B030D-6E8A-4147-A177-3AD203B41FA5}">
                          <a16:colId xmlns:a16="http://schemas.microsoft.com/office/drawing/2014/main" val="3829167677"/>
                        </a:ext>
                      </a:extLst>
                    </a:gridCol>
                    <a:gridCol w="1943099">
                      <a:extLst>
                        <a:ext uri="{9D8B030D-6E8A-4147-A177-3AD203B41FA5}">
                          <a16:colId xmlns:a16="http://schemas.microsoft.com/office/drawing/2014/main" val="1571532289"/>
                        </a:ext>
                      </a:extLst>
                    </a:gridCol>
                  </a:tblGrid>
                  <a:tr h="83966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hu-HU" sz="20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hu-HU"/>
                        </a:p>
                      </a:txBody>
                      <a:tcPr marL="68580" marR="68580" marT="0" marB="0">
                        <a:blipFill>
                          <a:blip r:embed="rId2"/>
                          <a:stretch>
                            <a:fillRect l="-103470" t="-725" r="-220189" b="-39710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hu-HU"/>
                        </a:p>
                      </a:txBody>
                      <a:tcPr marL="68580" marR="68580" marT="0" marB="0">
                        <a:blipFill>
                          <a:blip r:embed="rId2"/>
                          <a:stretch>
                            <a:fillRect l="-172000" t="-725" r="-86133" b="-39710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Vickers hardness,</a:t>
                          </a:r>
                          <a:endParaRPr lang="hu-HU" sz="1800" dirty="0">
                            <a:solidFill>
                              <a:schemeClr val="tx1"/>
                            </a:solidFill>
                            <a:effectLst/>
                          </a:endParaRPr>
                        </a:p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HV (MPa)</a:t>
                          </a:r>
                          <a:endParaRPr lang="hu-HU" sz="18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53701286"/>
                      </a:ext>
                    </a:extLst>
                  </a:tr>
                  <a:tr h="49568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ECAP (4 </a:t>
                          </a:r>
                          <a:r>
                            <a:rPr lang="en-US" sz="2000" dirty="0" err="1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Bc</a:t>
                          </a:r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)</a:t>
                          </a:r>
                          <a:endParaRPr lang="hu-HU" sz="2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2000" b="1" dirty="0" smtClean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</a:rPr>
                            <a:t>260</a:t>
                          </a:r>
                          <a:endParaRPr lang="hu-HU" sz="2000" b="1" dirty="0">
                            <a:solidFill>
                              <a:srgbClr val="FF0000"/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hu-HU"/>
                        </a:p>
                      </a:txBody>
                      <a:tcPr marL="68580" marR="68580" marT="0" marB="0">
                        <a:blipFill>
                          <a:blip r:embed="rId2"/>
                          <a:stretch>
                            <a:fillRect l="-172000" t="-171605" r="-86133" b="-5765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2000" b="1" dirty="0" smtClean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</a:rPr>
                            <a:t>1550</a:t>
                          </a:r>
                          <a:r>
                            <a:rPr lang="en-US" sz="2000" b="1" dirty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</a:rPr>
                            <a:t> </a:t>
                          </a:r>
                          <a:endParaRPr lang="hu-HU" sz="2000" b="1" dirty="0">
                            <a:solidFill>
                              <a:srgbClr val="FF0000"/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2860273761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HPT_10</a:t>
                          </a:r>
                          <a:endParaRPr lang="hu-HU" sz="2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2000" b="1" dirty="0" smtClean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</a:rPr>
                            <a:t>176</a:t>
                          </a:r>
                          <a:endParaRPr lang="hu-HU" sz="2000" b="1" dirty="0">
                            <a:solidFill>
                              <a:srgbClr val="FF0000"/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hu-HU"/>
                        </a:p>
                      </a:txBody>
                      <a:tcPr marL="68580" marR="68580" marT="0" marB="0">
                        <a:blipFill>
                          <a:blip r:embed="rId2"/>
                          <a:stretch>
                            <a:fillRect l="-172000" t="-293333" r="-86133" b="-522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2000" b="1" dirty="0" smtClean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</a:rPr>
                            <a:t>1960</a:t>
                          </a:r>
                          <a:endParaRPr lang="hu-HU" sz="2000" b="1" dirty="0">
                            <a:solidFill>
                              <a:srgbClr val="FF0000"/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3328253277"/>
                      </a:ext>
                    </a:extLst>
                  </a:tr>
                  <a:tr h="91440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20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Q</a:t>
                          </a:r>
                          <a:r>
                            <a:rPr lang="hu-HU" sz="2000" baseline="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 + RT (10 min.) (</a:t>
                          </a:r>
                          <a:r>
                            <a:rPr lang="hu-HU" sz="2000" baseline="0" dirty="0" err="1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freshly</a:t>
                          </a:r>
                          <a:r>
                            <a:rPr lang="hu-HU" sz="2000" baseline="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hu-HU" sz="2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2000" b="1" dirty="0" smtClean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8000</a:t>
                          </a:r>
                        </a:p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2000" b="1" dirty="0" smtClean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(</a:t>
                          </a:r>
                          <a:r>
                            <a:rPr lang="hu-HU" sz="2000" b="1" dirty="0" err="1" smtClean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undeformed</a:t>
                          </a:r>
                          <a:r>
                            <a:rPr lang="hu-HU" sz="2000" b="1" dirty="0" smtClean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hu-HU" sz="2000" b="1" dirty="0">
                            <a:solidFill>
                              <a:srgbClr val="FF0000"/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endParaRPr lang="hu-HU" sz="2000" b="1" dirty="0">
                            <a:solidFill>
                              <a:srgbClr val="FF0000"/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2000" b="1" dirty="0" smtClean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470</a:t>
                          </a:r>
                          <a:endParaRPr lang="hu-HU" sz="2000" b="1" dirty="0">
                            <a:solidFill>
                              <a:srgbClr val="FF0000"/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939198805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20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Q + RT (1 </a:t>
                          </a:r>
                          <a:r>
                            <a:rPr lang="hu-HU" sz="2000" dirty="0" err="1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year</a:t>
                          </a:r>
                          <a:r>
                            <a:rPr lang="hu-HU" sz="20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hu-HU" sz="2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2000" b="1" dirty="0" smtClean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8000</a:t>
                          </a:r>
                          <a:endParaRPr lang="hu-HU" sz="2000" b="1" dirty="0">
                            <a:solidFill>
                              <a:srgbClr val="FF0000"/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endParaRPr lang="hu-HU" sz="2000" b="1" dirty="0">
                            <a:solidFill>
                              <a:srgbClr val="FF0000"/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2000" b="1" dirty="0" smtClean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1150</a:t>
                          </a:r>
                          <a:endParaRPr lang="hu-HU" sz="2000" b="1" dirty="0">
                            <a:solidFill>
                              <a:srgbClr val="FF0000"/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3743552571"/>
                      </a:ext>
                    </a:extLst>
                  </a:tr>
                  <a:tr h="91440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20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Q + </a:t>
                          </a:r>
                          <a:r>
                            <a:rPr lang="hu-HU" sz="2000" b="1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120</a:t>
                          </a:r>
                          <a:r>
                            <a:rPr lang="fr-FR" sz="2000" b="1" baseline="3000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o</a:t>
                          </a:r>
                          <a:r>
                            <a:rPr lang="fr-FR" sz="2000" b="1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C</a:t>
                          </a:r>
                          <a:r>
                            <a:rPr lang="hu-HU" sz="2000" b="1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 (24 h)</a:t>
                          </a:r>
                        </a:p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2000" b="1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T6 </a:t>
                          </a:r>
                          <a:r>
                            <a:rPr lang="hu-HU" sz="2000" b="1" dirty="0" err="1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treatment</a:t>
                          </a:r>
                          <a:r>
                            <a:rPr lang="hu-HU" sz="2000" b="1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 </a:t>
                          </a:r>
                          <a:r>
                            <a:rPr lang="hu-HU" sz="2000" dirty="0" smtClean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 </a:t>
                          </a:r>
                          <a:endParaRPr lang="hu-HU" sz="2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2000" b="1" dirty="0" smtClean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8000</a:t>
                          </a:r>
                          <a:endParaRPr lang="hu-HU" sz="2000" b="1" dirty="0">
                            <a:solidFill>
                              <a:srgbClr val="FF0000"/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endParaRPr lang="hu-HU" sz="2000" b="1" dirty="0">
                            <a:solidFill>
                              <a:srgbClr val="FF0000"/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u-HU" sz="2000" b="1" dirty="0" smtClean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1280</a:t>
                          </a:r>
                          <a:endParaRPr lang="hu-HU" sz="2000" b="1" dirty="0">
                            <a:solidFill>
                              <a:srgbClr val="FF0000"/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406272452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2185988" y="34464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84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0" y="76200"/>
            <a:ext cx="4314030" cy="380999"/>
          </a:xfrm>
        </p:spPr>
        <p:txBody>
          <a:bodyPr/>
          <a:lstStyle/>
          <a:p>
            <a:pPr algn="r">
              <a:lnSpc>
                <a:spcPct val="150000"/>
              </a:lnSpc>
            </a:pPr>
            <a:r>
              <a:rPr lang="hu-HU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New </a:t>
            </a:r>
            <a:r>
              <a:rPr lang="hu-HU" sz="1600" i="1" u="sng" dirty="0" err="1">
                <a:solidFill>
                  <a:srgbClr val="FF0000"/>
                </a:solidFill>
                <a:latin typeface="Footlight MT Light" panose="0204060206030A020304" pitchFamily="18" charset="0"/>
              </a:rPr>
              <a:t>results</a:t>
            </a:r>
            <a:r>
              <a:rPr lang="hu-HU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: </a:t>
            </a:r>
            <a:r>
              <a:rPr lang="en-US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Ultrafine-grained </a:t>
            </a:r>
            <a:r>
              <a:rPr lang="en-US" sz="1600" i="1" u="sng" dirty="0" err="1">
                <a:solidFill>
                  <a:srgbClr val="FF0000"/>
                </a:solidFill>
                <a:latin typeface="Footlight MT Light" panose="0204060206030A020304" pitchFamily="18" charset="0"/>
              </a:rPr>
              <a:t>AlZnMg</a:t>
            </a:r>
            <a:r>
              <a:rPr lang="en-US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 alloys</a:t>
            </a:r>
            <a: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  <a:t/>
            </a:r>
            <a:b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</a:br>
            <a:r>
              <a:rPr lang="hu-HU" sz="2400" dirty="0"/>
              <a:t>	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533400"/>
                <a:ext cx="8839199" cy="5643563"/>
              </a:xfrm>
            </p:spPr>
            <p:txBody>
              <a:bodyPr/>
              <a:lstStyle/>
              <a:p>
                <a:pPr marL="0" indent="0">
                  <a:lnSpc>
                    <a:spcPct val="150000"/>
                  </a:lnSpc>
                  <a:spcBef>
                    <a:spcPts val="600"/>
                  </a:spcBef>
                  <a:buNone/>
                </a:pPr>
                <a:r>
                  <a:rPr lang="hu-HU" sz="2800" b="1" i="1" u="sng" dirty="0" smtClean="0">
                    <a:solidFill>
                      <a:srgbClr val="FF0000"/>
                    </a:solidFill>
                  </a:rPr>
                  <a:t>New </a:t>
                </a:r>
                <a:r>
                  <a:rPr lang="hu-HU" sz="2800" b="1" i="1" u="sng" dirty="0" err="1">
                    <a:solidFill>
                      <a:srgbClr val="FF0000"/>
                    </a:solidFill>
                  </a:rPr>
                  <a:t>results</a:t>
                </a:r>
                <a:r>
                  <a:rPr lang="hu-HU" sz="2800" b="1" i="1" u="sng" dirty="0">
                    <a:solidFill>
                      <a:srgbClr val="FF0000"/>
                    </a:solidFill>
                  </a:rPr>
                  <a:t> </a:t>
                </a:r>
                <a:r>
                  <a:rPr lang="hu-HU" sz="2800" b="1" i="1" u="sng" dirty="0" err="1">
                    <a:solidFill>
                      <a:srgbClr val="FF0000"/>
                    </a:solidFill>
                  </a:rPr>
                  <a:t>on</a:t>
                </a:r>
                <a:r>
                  <a:rPr lang="hu-HU" sz="2800" b="1" i="1" u="sng" dirty="0">
                    <a:solidFill>
                      <a:srgbClr val="FF0000"/>
                    </a:solidFill>
                  </a:rPr>
                  <a:t> UFG </a:t>
                </a:r>
                <a:r>
                  <a:rPr lang="hu-HU" sz="2800" b="1" i="1" u="sng" dirty="0" err="1">
                    <a:solidFill>
                      <a:srgbClr val="FF0000"/>
                    </a:solidFill>
                  </a:rPr>
                  <a:t>samples</a:t>
                </a:r>
                <a:r>
                  <a:rPr lang="hu-HU" sz="2800" b="1" i="1" dirty="0">
                    <a:solidFill>
                      <a:srgbClr val="FF0000"/>
                    </a:solidFill>
                  </a:rPr>
                  <a:t>:</a:t>
                </a:r>
              </a:p>
              <a:p>
                <a:pPr marL="0" indent="0">
                  <a:lnSpc>
                    <a:spcPct val="150000"/>
                  </a:lnSpc>
                  <a:spcBef>
                    <a:spcPts val="600"/>
                  </a:spcBef>
                  <a:buNone/>
                </a:pPr>
                <a:r>
                  <a:rPr lang="hu-HU" b="1" dirty="0"/>
                  <a:t> </a:t>
                </a:r>
                <a:r>
                  <a:rPr lang="hu-HU" sz="2400" b="1" dirty="0"/>
                  <a:t>-</a:t>
                </a:r>
                <a:r>
                  <a:rPr lang="hu-HU" sz="2400" b="1" dirty="0" err="1" smtClean="0"/>
                  <a:t>Material</a:t>
                </a:r>
                <a:r>
                  <a:rPr lang="hu-HU" sz="2400" b="1" dirty="0"/>
                  <a:t>: </a:t>
                </a:r>
                <a:r>
                  <a:rPr lang="hu-HU" sz="2400" b="1" dirty="0" err="1"/>
                  <a:t>Ultrafine-grained</a:t>
                </a:r>
                <a:r>
                  <a:rPr lang="hu-HU" sz="2400" b="1" dirty="0"/>
                  <a:t> </a:t>
                </a:r>
                <a:r>
                  <a:rPr lang="hu-HU" sz="2400" b="1" dirty="0" smtClean="0">
                    <a:solidFill>
                      <a:srgbClr val="0000FF"/>
                    </a:solidFill>
                  </a:rPr>
                  <a:t>Al-4.8Zn-1.2Mg-0.14Zr</a:t>
                </a:r>
              </a:p>
              <a:p>
                <a:pPr marL="0" indent="0">
                  <a:lnSpc>
                    <a:spcPct val="150000"/>
                  </a:lnSpc>
                  <a:spcBef>
                    <a:spcPts val="600"/>
                  </a:spcBef>
                  <a:buNone/>
                </a:pPr>
                <a:r>
                  <a:rPr lang="hu-HU" sz="2400" b="1" dirty="0">
                    <a:solidFill>
                      <a:srgbClr val="0000FF"/>
                    </a:solidFill>
                  </a:rPr>
                  <a:t>	</a:t>
                </a:r>
                <a:r>
                  <a:rPr lang="hu-HU" sz="2400" b="1" dirty="0" smtClean="0">
                    <a:solidFill>
                      <a:srgbClr val="0000FF"/>
                    </a:solidFill>
                  </a:rPr>
                  <a:t>-The </a:t>
                </a:r>
                <a:r>
                  <a:rPr lang="hu-HU" sz="2400" b="1" dirty="0" err="1" smtClean="0">
                    <a:solidFill>
                      <a:srgbClr val="0000FF"/>
                    </a:solidFill>
                  </a:rPr>
                  <a:t>strength</a:t>
                </a:r>
                <a:r>
                  <a:rPr lang="hu-HU" sz="2400" b="1" dirty="0" smtClean="0">
                    <a:solidFill>
                      <a:srgbClr val="0000FF"/>
                    </a:solidFill>
                  </a:rPr>
                  <a:t> </a:t>
                </a:r>
                <a:r>
                  <a:rPr lang="hu-HU" sz="2400" b="1" dirty="0" err="1" smtClean="0">
                    <a:solidFill>
                      <a:srgbClr val="0000FF"/>
                    </a:solidFill>
                  </a:rPr>
                  <a:t>increased</a:t>
                </a:r>
                <a:r>
                  <a:rPr lang="hu-HU" sz="2400" b="1" dirty="0" smtClean="0">
                    <a:solidFill>
                      <a:srgbClr val="0000FF"/>
                    </a:solidFill>
                  </a:rPr>
                  <a:t> </a:t>
                </a:r>
                <a:r>
                  <a:rPr lang="hu-HU" sz="2400" b="1" dirty="0" err="1" smtClean="0">
                    <a:solidFill>
                      <a:srgbClr val="0000FF"/>
                    </a:solidFill>
                  </a:rPr>
                  <a:t>significantly</a:t>
                </a:r>
                <a:r>
                  <a:rPr lang="hu-HU" sz="2400" b="1" dirty="0" smtClean="0">
                    <a:solidFill>
                      <a:srgbClr val="0000FF"/>
                    </a:solidFill>
                  </a:rPr>
                  <a:t> </a:t>
                </a:r>
                <a:r>
                  <a:rPr lang="hu-HU" sz="2400" b="1" dirty="0" err="1" smtClean="0">
                    <a:solidFill>
                      <a:srgbClr val="0000FF"/>
                    </a:solidFill>
                  </a:rPr>
                  <a:t>by</a:t>
                </a:r>
                <a:r>
                  <a:rPr lang="hu-HU" sz="2400" b="1" dirty="0" smtClean="0">
                    <a:solidFill>
                      <a:srgbClr val="0000FF"/>
                    </a:solidFill>
                  </a:rPr>
                  <a:t> SPD:</a:t>
                </a:r>
              </a:p>
              <a:p>
                <a:pPr marL="0" indent="0">
                  <a:lnSpc>
                    <a:spcPct val="150000"/>
                  </a:lnSpc>
                  <a:spcBef>
                    <a:spcPts val="600"/>
                  </a:spcBef>
                  <a:buNone/>
                </a:pPr>
                <a:r>
                  <a:rPr lang="hu-HU" sz="2400" b="1" dirty="0">
                    <a:solidFill>
                      <a:srgbClr val="0000FF"/>
                    </a:solidFill>
                  </a:rPr>
                  <a:t>	</a:t>
                </a:r>
                <a:r>
                  <a:rPr lang="hu-HU" sz="2400" b="1" dirty="0" smtClean="0">
                    <a:solidFill>
                      <a:srgbClr val="0000FF"/>
                    </a:solidFill>
                  </a:rPr>
                  <a:t>	</a:t>
                </a:r>
                <a:r>
                  <a:rPr lang="hu-HU" sz="2400" b="1" dirty="0" err="1" smtClean="0">
                    <a:solidFill>
                      <a:srgbClr val="0000FF"/>
                    </a:solidFill>
                  </a:rPr>
                  <a:t>By</a:t>
                </a:r>
                <a:r>
                  <a:rPr lang="hu-HU" sz="2400" b="1" dirty="0" smtClean="0">
                    <a:solidFill>
                      <a:srgbClr val="0000FF"/>
                    </a:solidFill>
                  </a:rPr>
                  <a:t> ECAP: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~ </m:t>
                    </m:r>
                    <m:r>
                      <a:rPr lang="hu-HU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𝟐𝟏</m:t>
                    </m:r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endParaRPr lang="hu-HU" sz="2400" b="1" dirty="0" smtClean="0">
                  <a:solidFill>
                    <a:srgbClr val="FF0000"/>
                  </a:solidFill>
                </a:endParaRPr>
              </a:p>
              <a:p>
                <a:pPr marL="0" indent="0">
                  <a:lnSpc>
                    <a:spcPct val="150000"/>
                  </a:lnSpc>
                  <a:spcBef>
                    <a:spcPts val="600"/>
                  </a:spcBef>
                  <a:buNone/>
                </a:pPr>
                <a:r>
                  <a:rPr lang="hu-HU" sz="2400" b="1" dirty="0">
                    <a:solidFill>
                      <a:srgbClr val="FF0000"/>
                    </a:solidFill>
                  </a:rPr>
                  <a:t>	</a:t>
                </a:r>
                <a:r>
                  <a:rPr lang="hu-HU" sz="2400" b="1" dirty="0" smtClean="0">
                    <a:solidFill>
                      <a:srgbClr val="FF0000"/>
                    </a:solidFill>
                  </a:rPr>
                  <a:t>	</a:t>
                </a:r>
                <a:r>
                  <a:rPr lang="hu-HU" sz="2400" b="1" dirty="0" err="1" smtClean="0">
                    <a:solidFill>
                      <a:srgbClr val="0000FF"/>
                    </a:solidFill>
                  </a:rPr>
                  <a:t>By</a:t>
                </a:r>
                <a:r>
                  <a:rPr lang="hu-HU" sz="2400" b="1" dirty="0" smtClean="0">
                    <a:solidFill>
                      <a:srgbClr val="0000FF"/>
                    </a:solidFill>
                  </a:rPr>
                  <a:t> HPT: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~ </m:t>
                    </m:r>
                    <m:r>
                      <a:rPr lang="hu-HU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𝟓𝟑</m:t>
                    </m:r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endParaRPr lang="hu-HU" sz="2400" b="1" dirty="0" smtClean="0">
                  <a:solidFill>
                    <a:srgbClr val="FF0000"/>
                  </a:solidFill>
                </a:endParaRPr>
              </a:p>
              <a:p>
                <a:pPr marL="0" indent="0">
                  <a:lnSpc>
                    <a:spcPct val="150000"/>
                  </a:lnSpc>
                  <a:spcBef>
                    <a:spcPts val="600"/>
                  </a:spcBef>
                  <a:buNone/>
                </a:pPr>
                <a:r>
                  <a:rPr lang="hu-HU" sz="2400" b="1" dirty="0" smtClean="0">
                    <a:solidFill>
                      <a:srgbClr val="0000FF"/>
                    </a:solidFill>
                  </a:rPr>
                  <a:t>     </a:t>
                </a:r>
                <a:r>
                  <a:rPr lang="hu-HU" sz="2400" b="1" dirty="0" err="1" smtClean="0">
                    <a:solidFill>
                      <a:srgbClr val="0000FF"/>
                    </a:solidFill>
                  </a:rPr>
                  <a:t>relatively</a:t>
                </a:r>
                <a:r>
                  <a:rPr lang="hu-HU" sz="2400" b="1" dirty="0" smtClean="0">
                    <a:solidFill>
                      <a:srgbClr val="0000FF"/>
                    </a:solidFill>
                  </a:rPr>
                  <a:t> </a:t>
                </a:r>
                <a:r>
                  <a:rPr lang="hu-HU" sz="2400" b="1" dirty="0" err="1" smtClean="0">
                    <a:solidFill>
                      <a:srgbClr val="0000FF"/>
                    </a:solidFill>
                  </a:rPr>
                  <a:t>to</a:t>
                </a:r>
                <a:r>
                  <a:rPr lang="hu-HU" sz="2400" b="1" dirty="0" smtClean="0">
                    <a:solidFill>
                      <a:srgbClr val="0000FF"/>
                    </a:solidFill>
                  </a:rPr>
                  <a:t> </a:t>
                </a:r>
                <a:r>
                  <a:rPr lang="hu-HU" sz="2400" b="1" dirty="0" err="1" smtClean="0">
                    <a:solidFill>
                      <a:srgbClr val="0000FF"/>
                    </a:solidFill>
                  </a:rPr>
                  <a:t>the</a:t>
                </a:r>
                <a:r>
                  <a:rPr lang="hu-HU" sz="2400" b="1" dirty="0" smtClean="0">
                    <a:solidFill>
                      <a:srgbClr val="0000FF"/>
                    </a:solidFill>
                  </a:rPr>
                  <a:t> </a:t>
                </a:r>
                <a:r>
                  <a:rPr lang="hu-HU" sz="2400" b="1" dirty="0" err="1" smtClean="0">
                    <a:solidFill>
                      <a:srgbClr val="0000FF"/>
                    </a:solidFill>
                  </a:rPr>
                  <a:t>peak-value</a:t>
                </a:r>
                <a:r>
                  <a:rPr lang="hu-HU" sz="2400" b="1" dirty="0" smtClean="0">
                    <a:solidFill>
                      <a:srgbClr val="0000FF"/>
                    </a:solidFill>
                  </a:rPr>
                  <a:t> (</a:t>
                </a:r>
                <a:r>
                  <a:rPr lang="hu-HU" sz="2400" b="1" dirty="0" err="1" smtClean="0">
                    <a:solidFill>
                      <a:srgbClr val="0000FF"/>
                    </a:solidFill>
                  </a:rPr>
                  <a:t>after</a:t>
                </a:r>
                <a:r>
                  <a:rPr lang="hu-HU" sz="2400" b="1" dirty="0" smtClean="0">
                    <a:solidFill>
                      <a:srgbClr val="0000FF"/>
                    </a:solidFill>
                  </a:rPr>
                  <a:t> T6) of </a:t>
                </a:r>
                <a:r>
                  <a:rPr lang="hu-HU" sz="2400" b="1" dirty="0" err="1" smtClean="0">
                    <a:solidFill>
                      <a:srgbClr val="0000FF"/>
                    </a:solidFill>
                  </a:rPr>
                  <a:t>the</a:t>
                </a:r>
                <a:r>
                  <a:rPr lang="hu-HU" sz="2400" b="1" dirty="0" smtClean="0">
                    <a:solidFill>
                      <a:srgbClr val="0000FF"/>
                    </a:solidFill>
                  </a:rPr>
                  <a:t> </a:t>
                </a:r>
                <a:r>
                  <a:rPr lang="hu-HU" sz="2400" b="1" dirty="0" err="1" smtClean="0">
                    <a:solidFill>
                      <a:srgbClr val="0000FF"/>
                    </a:solidFill>
                  </a:rPr>
                  <a:t>conventional</a:t>
                </a:r>
                <a:r>
                  <a:rPr lang="hu-HU" sz="2400" b="1" dirty="0" smtClean="0">
                    <a:solidFill>
                      <a:srgbClr val="0000FF"/>
                    </a:solidFill>
                  </a:rPr>
                  <a:t> </a:t>
                </a:r>
                <a:r>
                  <a:rPr lang="hu-HU" sz="2400" b="1" dirty="0" err="1" smtClean="0">
                    <a:solidFill>
                      <a:srgbClr val="0000FF"/>
                    </a:solidFill>
                  </a:rPr>
                  <a:t>alloy</a:t>
                </a:r>
                <a:r>
                  <a:rPr lang="hu-HU" sz="2400" b="1" dirty="0" smtClean="0">
                    <a:solidFill>
                      <a:srgbClr val="0000FF"/>
                    </a:solidFill>
                  </a:rPr>
                  <a:t>.</a:t>
                </a:r>
                <a:endParaRPr lang="hu-HU" sz="2400" b="1" dirty="0">
                  <a:solidFill>
                    <a:srgbClr val="0000FF"/>
                  </a:solidFill>
                </a:endParaRPr>
              </a:p>
              <a:p>
                <a:pPr marL="0" indent="0">
                  <a:lnSpc>
                    <a:spcPct val="150000"/>
                  </a:lnSpc>
                  <a:spcBef>
                    <a:spcPts val="600"/>
                  </a:spcBef>
                  <a:buNone/>
                </a:pPr>
                <a:r>
                  <a:rPr lang="hu-HU" sz="2400" b="1" dirty="0" smtClean="0">
                    <a:solidFill>
                      <a:srgbClr val="FF0000"/>
                    </a:solidFill>
                  </a:rPr>
                  <a:t>           -</a:t>
                </a:r>
                <a:r>
                  <a:rPr lang="hu-HU" sz="2400" b="1" dirty="0" err="1" smtClean="0">
                    <a:solidFill>
                      <a:srgbClr val="FF0000"/>
                    </a:solidFill>
                  </a:rPr>
                  <a:t>Mainly</a:t>
                </a:r>
                <a:r>
                  <a:rPr lang="hu-HU" sz="2400" b="1" dirty="0" smtClean="0">
                    <a:solidFill>
                      <a:srgbClr val="FF0000"/>
                    </a:solidFill>
                  </a:rPr>
                  <a:t> </a:t>
                </a:r>
                <a:r>
                  <a:rPr lang="hu-HU" sz="2400" b="1" dirty="0" err="1" smtClean="0">
                    <a:solidFill>
                      <a:srgbClr val="FF0000"/>
                    </a:solidFill>
                  </a:rPr>
                  <a:t>by</a:t>
                </a:r>
                <a:r>
                  <a:rPr lang="hu-HU" sz="2400" b="1" dirty="0" smtClean="0">
                    <a:solidFill>
                      <a:srgbClr val="FF0000"/>
                    </a:solidFill>
                  </a:rPr>
                  <a:t> </a:t>
                </a:r>
                <a:r>
                  <a:rPr lang="hu-HU" sz="2400" b="1" dirty="0" err="1" smtClean="0">
                    <a:solidFill>
                      <a:srgbClr val="FF0000"/>
                    </a:solidFill>
                  </a:rPr>
                  <a:t>the</a:t>
                </a:r>
                <a:r>
                  <a:rPr lang="hu-HU" sz="2400" b="1" dirty="0" smtClean="0">
                    <a:solidFill>
                      <a:srgbClr val="FF0000"/>
                    </a:solidFill>
                  </a:rPr>
                  <a:t> </a:t>
                </a:r>
                <a:r>
                  <a:rPr lang="hu-HU" sz="2400" b="1" dirty="0" err="1" smtClean="0">
                    <a:solidFill>
                      <a:srgbClr val="FF0000"/>
                    </a:solidFill>
                  </a:rPr>
                  <a:t>increase</a:t>
                </a:r>
                <a:r>
                  <a:rPr lang="hu-HU" sz="2400" b="1" dirty="0" smtClean="0">
                    <a:solidFill>
                      <a:srgbClr val="FF0000"/>
                    </a:solidFill>
                  </a:rPr>
                  <a:t> of </a:t>
                </a:r>
                <a:r>
                  <a:rPr lang="hu-HU" sz="2400" b="1" dirty="0" err="1" smtClean="0">
                    <a:solidFill>
                      <a:srgbClr val="FF0000"/>
                    </a:solidFill>
                  </a:rPr>
                  <a:t>dislocation-density</a:t>
                </a:r>
                <a:endParaRPr lang="hu-HU" sz="2400" b="1" dirty="0" smtClean="0">
                  <a:solidFill>
                    <a:srgbClr val="FF0000"/>
                  </a:solidFill>
                </a:endParaRPr>
              </a:p>
              <a:p>
                <a:pPr marL="0" indent="0">
                  <a:lnSpc>
                    <a:spcPct val="150000"/>
                  </a:lnSpc>
                  <a:spcBef>
                    <a:spcPts val="600"/>
                  </a:spcBef>
                  <a:buNone/>
                </a:pPr>
                <a:r>
                  <a:rPr lang="hu-HU" sz="2400" b="1" dirty="0">
                    <a:solidFill>
                      <a:srgbClr val="FF0000"/>
                    </a:solidFill>
                  </a:rPr>
                  <a:t> </a:t>
                </a:r>
                <a:r>
                  <a:rPr lang="hu-HU" sz="2400" b="1" dirty="0" smtClean="0">
                    <a:solidFill>
                      <a:srgbClr val="FF0000"/>
                    </a:solidFill>
                  </a:rPr>
                  <a:t>          -</a:t>
                </a:r>
                <a:r>
                  <a:rPr lang="hu-HU" sz="2400" b="1" dirty="0" err="1" smtClean="0">
                    <a:solidFill>
                      <a:srgbClr val="FF0000"/>
                    </a:solidFill>
                  </a:rPr>
                  <a:t>Also</a:t>
                </a:r>
                <a:r>
                  <a:rPr lang="hu-HU" sz="2400" b="1" dirty="0" smtClean="0">
                    <a:solidFill>
                      <a:srgbClr val="FF0000"/>
                    </a:solidFill>
                  </a:rPr>
                  <a:t> </a:t>
                </a:r>
                <a:r>
                  <a:rPr lang="hu-HU" sz="2400" b="1" dirty="0" err="1" smtClean="0">
                    <a:solidFill>
                      <a:srgbClr val="FF0000"/>
                    </a:solidFill>
                  </a:rPr>
                  <a:t>by</a:t>
                </a:r>
                <a:r>
                  <a:rPr lang="hu-HU" sz="2400" b="1" dirty="0" smtClean="0">
                    <a:solidFill>
                      <a:srgbClr val="FF0000"/>
                    </a:solidFill>
                  </a:rPr>
                  <a:t> </a:t>
                </a:r>
                <a:r>
                  <a:rPr lang="hu-HU" sz="2400" b="1" dirty="0" err="1" smtClean="0">
                    <a:solidFill>
                      <a:srgbClr val="FF0000"/>
                    </a:solidFill>
                  </a:rPr>
                  <a:t>the</a:t>
                </a:r>
                <a:r>
                  <a:rPr lang="hu-HU" sz="2400" b="1" dirty="0" smtClean="0">
                    <a:solidFill>
                      <a:srgbClr val="FF0000"/>
                    </a:solidFill>
                  </a:rPr>
                  <a:t> </a:t>
                </a:r>
                <a:r>
                  <a:rPr lang="hu-HU" sz="2400" b="1" dirty="0" err="1" smtClean="0">
                    <a:solidFill>
                      <a:srgbClr val="FF0000"/>
                    </a:solidFill>
                  </a:rPr>
                  <a:t>increase</a:t>
                </a:r>
                <a:r>
                  <a:rPr lang="hu-HU" sz="2400" b="1" dirty="0" smtClean="0">
                    <a:solidFill>
                      <a:srgbClr val="FF0000"/>
                    </a:solidFill>
                  </a:rPr>
                  <a:t> of </a:t>
                </a:r>
                <a:r>
                  <a:rPr lang="en-US" sz="2400" b="1" dirty="0" smtClean="0">
                    <a:solidFill>
                      <a:srgbClr val="FF0000"/>
                    </a:solidFill>
                  </a:rPr>
                  <a:t>GP-zone</a:t>
                </a:r>
                <a:r>
                  <a:rPr lang="hu-HU" sz="2400" b="1" dirty="0" smtClean="0">
                    <a:solidFill>
                      <a:srgbClr val="FF0000"/>
                    </a:solidFill>
                  </a:rPr>
                  <a:t> </a:t>
                </a:r>
                <a:r>
                  <a:rPr lang="hu-HU" sz="2400" b="1" dirty="0" err="1" smtClean="0">
                    <a:solidFill>
                      <a:srgbClr val="FF0000"/>
                    </a:solidFill>
                  </a:rPr>
                  <a:t>density</a:t>
                </a:r>
                <a:endParaRPr lang="hu-HU" sz="2400" b="1" dirty="0">
                  <a:solidFill>
                    <a:srgbClr val="FF0000"/>
                  </a:solidFill>
                </a:endParaRPr>
              </a:p>
              <a:p>
                <a:pPr marL="0" indent="0">
                  <a:lnSpc>
                    <a:spcPct val="150000"/>
                  </a:lnSpc>
                  <a:spcBef>
                    <a:spcPts val="600"/>
                  </a:spcBef>
                  <a:buNone/>
                </a:pPr>
                <a:endParaRPr lang="hu-HU" sz="2400" b="1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533400"/>
                <a:ext cx="8839199" cy="5643563"/>
              </a:xfrm>
              <a:blipFill>
                <a:blip r:embed="rId2"/>
                <a:stretch>
                  <a:fillRect l="-13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Élőláb hely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altLang="hu-HU" dirty="0" smtClean="0">
                <a:latin typeface="Lucida Calligraphy" panose="03010101010101010101" pitchFamily="66" charset="0"/>
              </a:rPr>
              <a:t>BNM-2019, Ufa, </a:t>
            </a:r>
            <a:r>
              <a:rPr lang="hu-HU" altLang="hu-HU" dirty="0" err="1" smtClean="0">
                <a:latin typeface="Lucida Calligraphy" panose="03010101010101010101" pitchFamily="66" charset="0"/>
              </a:rPr>
              <a:t>Russia</a:t>
            </a:r>
            <a:endParaRPr lang="hu-HU" altLang="hu-HU" dirty="0" smtClean="0">
              <a:latin typeface="Lucida Calligraphy" panose="03010101010101010101" pitchFamily="66" charset="0"/>
            </a:endParaRPr>
          </a:p>
          <a:p>
            <a:pPr>
              <a:defRPr/>
            </a:pPr>
            <a:r>
              <a:rPr lang="hu-HU" altLang="hu-HU" dirty="0" err="1" smtClean="0">
                <a:latin typeface="Lucida Calligraphy" panose="03010101010101010101" pitchFamily="66" charset="0"/>
              </a:rPr>
              <a:t>September</a:t>
            </a:r>
            <a:r>
              <a:rPr lang="hu-HU" altLang="hu-HU" dirty="0" smtClean="0">
                <a:latin typeface="Lucida Calligraphy" panose="03010101010101010101" pitchFamily="66" charset="0"/>
              </a:rPr>
              <a:t> 25-27, 2019</a:t>
            </a:r>
            <a:endParaRPr lang="en-US" altLang="hu-HU" dirty="0"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979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0" y="76200"/>
            <a:ext cx="4314030" cy="380999"/>
          </a:xfrm>
        </p:spPr>
        <p:txBody>
          <a:bodyPr/>
          <a:lstStyle/>
          <a:p>
            <a:pPr algn="r">
              <a:lnSpc>
                <a:spcPct val="150000"/>
              </a:lnSpc>
            </a:pPr>
            <a:r>
              <a:rPr lang="hu-HU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New </a:t>
            </a:r>
            <a:r>
              <a:rPr lang="hu-HU" sz="1600" i="1" u="sng" dirty="0" err="1">
                <a:solidFill>
                  <a:srgbClr val="FF0000"/>
                </a:solidFill>
                <a:latin typeface="Footlight MT Light" panose="0204060206030A020304" pitchFamily="18" charset="0"/>
              </a:rPr>
              <a:t>results</a:t>
            </a:r>
            <a:r>
              <a:rPr lang="hu-HU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: </a:t>
            </a:r>
            <a:r>
              <a:rPr lang="en-US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Ultrafine-grained </a:t>
            </a:r>
            <a:r>
              <a:rPr lang="en-US" sz="1600" i="1" u="sng" dirty="0" err="1">
                <a:solidFill>
                  <a:srgbClr val="FF0000"/>
                </a:solidFill>
                <a:latin typeface="Footlight MT Light" panose="0204060206030A020304" pitchFamily="18" charset="0"/>
              </a:rPr>
              <a:t>AlZnMg</a:t>
            </a:r>
            <a:r>
              <a:rPr lang="en-US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 alloys</a:t>
            </a:r>
            <a: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  <a:t/>
            </a:r>
            <a:b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</a:br>
            <a:r>
              <a:rPr lang="hu-HU" sz="2400" dirty="0"/>
              <a:t>	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52400" y="533400"/>
            <a:ext cx="8839199" cy="5643563"/>
          </a:xfrm>
        </p:spPr>
        <p:txBody>
          <a:bodyPr/>
          <a:lstStyle/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hu-HU" sz="2400" b="1" i="1" u="sng" dirty="0">
                <a:solidFill>
                  <a:srgbClr val="FF0000"/>
                </a:solidFill>
              </a:rPr>
              <a:t>New </a:t>
            </a:r>
            <a:r>
              <a:rPr lang="hu-HU" sz="2400" b="1" i="1" u="sng" dirty="0" err="1">
                <a:solidFill>
                  <a:srgbClr val="FF0000"/>
                </a:solidFill>
              </a:rPr>
              <a:t>results</a:t>
            </a:r>
            <a:r>
              <a:rPr lang="hu-HU" sz="2400" b="1" i="1" u="sng" dirty="0">
                <a:solidFill>
                  <a:srgbClr val="FF0000"/>
                </a:solidFill>
              </a:rPr>
              <a:t> </a:t>
            </a:r>
            <a:r>
              <a:rPr lang="hu-HU" sz="2400" b="1" i="1" u="sng" dirty="0" err="1">
                <a:solidFill>
                  <a:srgbClr val="FF0000"/>
                </a:solidFill>
              </a:rPr>
              <a:t>on</a:t>
            </a:r>
            <a:r>
              <a:rPr lang="hu-HU" sz="2400" b="1" i="1" u="sng" dirty="0">
                <a:solidFill>
                  <a:srgbClr val="FF0000"/>
                </a:solidFill>
              </a:rPr>
              <a:t> </a:t>
            </a:r>
            <a:r>
              <a:rPr lang="hu-HU" sz="2400" b="1" i="1" u="sng" dirty="0" err="1" smtClean="0">
                <a:solidFill>
                  <a:srgbClr val="FF0000"/>
                </a:solidFill>
              </a:rPr>
              <a:t>the</a:t>
            </a:r>
            <a:r>
              <a:rPr lang="hu-HU" sz="2400" b="1" i="1" u="sng" dirty="0" smtClean="0">
                <a:solidFill>
                  <a:srgbClr val="FF0000"/>
                </a:solidFill>
              </a:rPr>
              <a:t> </a:t>
            </a:r>
            <a:r>
              <a:rPr lang="hu-HU" sz="2400" b="1" i="1" u="sng" dirty="0" err="1" smtClean="0">
                <a:solidFill>
                  <a:srgbClr val="FF0000"/>
                </a:solidFill>
              </a:rPr>
              <a:t>ductility</a:t>
            </a:r>
            <a:r>
              <a:rPr lang="hu-HU" sz="2400" b="1" i="1" u="sng" dirty="0" smtClean="0">
                <a:solidFill>
                  <a:srgbClr val="FF0000"/>
                </a:solidFill>
              </a:rPr>
              <a:t> </a:t>
            </a:r>
            <a:r>
              <a:rPr lang="hu-HU" sz="2400" b="1" i="1" u="sng" dirty="0">
                <a:solidFill>
                  <a:srgbClr val="FF0000"/>
                </a:solidFill>
              </a:rPr>
              <a:t>of UFG </a:t>
            </a:r>
            <a:r>
              <a:rPr lang="hu-HU" sz="2400" b="1" i="1" u="sng" dirty="0" err="1">
                <a:solidFill>
                  <a:srgbClr val="FF0000"/>
                </a:solidFill>
              </a:rPr>
              <a:t>AlZnMgZr</a:t>
            </a:r>
            <a:r>
              <a:rPr lang="hu-HU" sz="2400" b="1" i="1" u="sng" dirty="0">
                <a:solidFill>
                  <a:srgbClr val="FF0000"/>
                </a:solidFill>
              </a:rPr>
              <a:t> </a:t>
            </a:r>
            <a:r>
              <a:rPr lang="hu-HU" sz="2400" b="1" i="1" u="sng" dirty="0" err="1" smtClean="0">
                <a:solidFill>
                  <a:srgbClr val="FF0000"/>
                </a:solidFill>
              </a:rPr>
              <a:t>samples</a:t>
            </a:r>
            <a:r>
              <a:rPr lang="hu-HU" sz="2400" b="1" i="1" dirty="0" smtClean="0">
                <a:solidFill>
                  <a:srgbClr val="FF0000"/>
                </a:solidFill>
              </a:rPr>
              <a:t>:</a:t>
            </a:r>
            <a:r>
              <a:rPr lang="hu-HU" sz="2400" b="1" dirty="0" smtClean="0"/>
              <a:t>	</a:t>
            </a:r>
            <a:endParaRPr lang="hu-HU" sz="2400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hu-HU" sz="2400" b="1" dirty="0" smtClean="0"/>
              <a:t> -</a:t>
            </a:r>
            <a:r>
              <a:rPr lang="hu-HU" sz="2400" b="1" dirty="0" err="1" smtClean="0"/>
              <a:t>Background</a:t>
            </a:r>
            <a:r>
              <a:rPr lang="hu-HU" sz="2400" b="1" dirty="0" smtClean="0"/>
              <a:t>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hu-HU" sz="2400" b="1" dirty="0">
                <a:solidFill>
                  <a:srgbClr val="0000FF"/>
                </a:solidFill>
              </a:rPr>
              <a:t>	</a:t>
            </a:r>
            <a:r>
              <a:rPr lang="en-US" sz="2400" b="1" dirty="0">
                <a:solidFill>
                  <a:srgbClr val="FF0000"/>
                </a:solidFill>
              </a:rPr>
              <a:t> ● </a:t>
            </a:r>
            <a:r>
              <a:rPr lang="hu-HU" sz="2400" b="1" dirty="0" err="1" smtClean="0">
                <a:solidFill>
                  <a:srgbClr val="0000FF"/>
                </a:solidFill>
              </a:rPr>
              <a:t>Stable</a:t>
            </a:r>
            <a:r>
              <a:rPr lang="hu-HU" sz="2400" b="1" dirty="0" smtClean="0">
                <a:solidFill>
                  <a:srgbClr val="0000FF"/>
                </a:solidFill>
              </a:rPr>
              <a:t> </a:t>
            </a:r>
            <a:r>
              <a:rPr lang="hu-HU" sz="2400" b="1" dirty="0" err="1">
                <a:solidFill>
                  <a:srgbClr val="0000FF"/>
                </a:solidFill>
              </a:rPr>
              <a:t>s</a:t>
            </a:r>
            <a:r>
              <a:rPr lang="hu-HU" sz="2400" b="1" dirty="0" err="1" smtClean="0">
                <a:solidFill>
                  <a:srgbClr val="0000FF"/>
                </a:solidFill>
              </a:rPr>
              <a:t>tructure</a:t>
            </a:r>
            <a:r>
              <a:rPr lang="hu-HU" sz="2400" b="1" dirty="0" smtClean="0">
                <a:solidFill>
                  <a:srgbClr val="0000FF"/>
                </a:solidFill>
              </a:rPr>
              <a:t> of </a:t>
            </a:r>
            <a:r>
              <a:rPr lang="hu-HU" sz="2400" b="1" dirty="0" err="1" smtClean="0">
                <a:solidFill>
                  <a:srgbClr val="0000FF"/>
                </a:solidFill>
              </a:rPr>
              <a:t>pure</a:t>
            </a:r>
            <a:r>
              <a:rPr lang="hu-HU" sz="2400" b="1" dirty="0" smtClean="0">
                <a:solidFill>
                  <a:srgbClr val="0000FF"/>
                </a:solidFill>
              </a:rPr>
              <a:t> UFG </a:t>
            </a:r>
            <a:r>
              <a:rPr lang="hu-HU" sz="2400" b="1" dirty="0" err="1" smtClean="0">
                <a:solidFill>
                  <a:srgbClr val="0000FF"/>
                </a:solidFill>
              </a:rPr>
              <a:t>Al</a:t>
            </a:r>
            <a:r>
              <a:rPr lang="hu-HU" sz="2400" b="1" dirty="0" smtClean="0">
                <a:solidFill>
                  <a:srgbClr val="0000FF"/>
                </a:solidFill>
              </a:rPr>
              <a:t> </a:t>
            </a:r>
            <a:r>
              <a:rPr lang="hu-HU" sz="2400" b="1" dirty="0" err="1" smtClean="0">
                <a:solidFill>
                  <a:srgbClr val="0000FF"/>
                </a:solidFill>
              </a:rPr>
              <a:t>under</a:t>
            </a:r>
            <a:r>
              <a:rPr lang="hu-HU" sz="2400" b="1" dirty="0" smtClean="0">
                <a:solidFill>
                  <a:srgbClr val="0000FF"/>
                </a:solidFill>
              </a:rPr>
              <a:t> 200</a:t>
            </a:r>
            <a:r>
              <a:rPr lang="fr-FR" sz="2400" b="1" baseline="30000" dirty="0" smtClean="0">
                <a:solidFill>
                  <a:srgbClr val="0000FF"/>
                </a:solidFill>
              </a:rPr>
              <a:t>o</a:t>
            </a:r>
            <a:r>
              <a:rPr lang="fr-FR" sz="2400" b="1" dirty="0" smtClean="0">
                <a:solidFill>
                  <a:srgbClr val="0000FF"/>
                </a:solidFill>
              </a:rPr>
              <a:t>C</a:t>
            </a:r>
            <a:endParaRPr lang="hu-HU" sz="2400" b="1" dirty="0" smtClean="0">
              <a:solidFill>
                <a:srgbClr val="0000FF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hu-HU" sz="2400" b="1" dirty="0" smtClean="0">
                <a:solidFill>
                  <a:srgbClr val="FF0000"/>
                </a:solidFill>
              </a:rPr>
              <a:t> 	</a:t>
            </a:r>
            <a:r>
              <a:rPr lang="hu-HU" sz="1600" b="1" i="1" dirty="0" smtClean="0"/>
              <a:t>(M. </a:t>
            </a:r>
            <a:r>
              <a:rPr lang="hu-HU" sz="1600" b="1" i="1" dirty="0" err="1" smtClean="0"/>
              <a:t>Furukawa</a:t>
            </a:r>
            <a:r>
              <a:rPr lang="hu-HU" sz="1600" b="1" i="1" dirty="0" smtClean="0"/>
              <a:t> et </a:t>
            </a:r>
            <a:r>
              <a:rPr lang="hu-HU" sz="1600" b="1" i="1" dirty="0" err="1" smtClean="0"/>
              <a:t>al</a:t>
            </a:r>
            <a:r>
              <a:rPr lang="hu-HU" sz="1600" b="1" i="1" dirty="0" smtClean="0"/>
              <a:t>., MSEA 265 (1999) 188., NQC et </a:t>
            </a:r>
            <a:r>
              <a:rPr lang="hu-HU" sz="1600" b="1" i="1" dirty="0" err="1" smtClean="0"/>
              <a:t>al</a:t>
            </a:r>
            <a:r>
              <a:rPr lang="hu-HU" sz="1600" b="1" i="1" dirty="0" smtClean="0"/>
              <a:t>. MSEA 410-411 (2005) 234.)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hu-HU" sz="2400" b="1" dirty="0" smtClean="0">
                <a:solidFill>
                  <a:srgbClr val="FF0000"/>
                </a:solidFill>
              </a:rPr>
              <a:t>	</a:t>
            </a:r>
            <a:r>
              <a:rPr lang="en-US" sz="2400" b="1" dirty="0">
                <a:solidFill>
                  <a:srgbClr val="FF0000"/>
                </a:solidFill>
              </a:rPr>
              <a:t> ● </a:t>
            </a:r>
            <a:r>
              <a:rPr lang="hu-HU" sz="2400" b="1" dirty="0" err="1" smtClean="0">
                <a:solidFill>
                  <a:srgbClr val="0000FF"/>
                </a:solidFill>
              </a:rPr>
              <a:t>Poor</a:t>
            </a:r>
            <a:r>
              <a:rPr lang="hu-HU" sz="2400" b="1" dirty="0" smtClean="0">
                <a:solidFill>
                  <a:srgbClr val="0000FF"/>
                </a:solidFill>
              </a:rPr>
              <a:t> </a:t>
            </a:r>
            <a:r>
              <a:rPr lang="hu-HU" sz="2400" b="1" dirty="0" err="1" smtClean="0">
                <a:solidFill>
                  <a:srgbClr val="0000FF"/>
                </a:solidFill>
              </a:rPr>
              <a:t>ductility</a:t>
            </a:r>
            <a:r>
              <a:rPr lang="hu-HU" sz="2400" b="1" dirty="0" smtClean="0">
                <a:solidFill>
                  <a:srgbClr val="0000FF"/>
                </a:solidFill>
              </a:rPr>
              <a:t> of UFG </a:t>
            </a:r>
            <a:r>
              <a:rPr lang="hu-HU" sz="2400" b="1" dirty="0" err="1" smtClean="0">
                <a:solidFill>
                  <a:srgbClr val="0000FF"/>
                </a:solidFill>
              </a:rPr>
              <a:t>materials</a:t>
            </a:r>
            <a:r>
              <a:rPr lang="hu-HU" sz="2400" b="1" dirty="0" smtClean="0">
                <a:solidFill>
                  <a:srgbClr val="0000FF"/>
                </a:solidFill>
              </a:rPr>
              <a:t> </a:t>
            </a:r>
            <a:r>
              <a:rPr lang="hu-HU" sz="2400" b="1" dirty="0" err="1" smtClean="0">
                <a:solidFill>
                  <a:srgbClr val="0000FF"/>
                </a:solidFill>
              </a:rPr>
              <a:t>at</a:t>
            </a:r>
            <a:r>
              <a:rPr lang="hu-HU" sz="2400" b="1" dirty="0" smtClean="0">
                <a:solidFill>
                  <a:srgbClr val="0000FF"/>
                </a:solidFill>
              </a:rPr>
              <a:t> RT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hu-HU" sz="2400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hu-HU" sz="2400" b="1" dirty="0" smtClean="0">
                <a:solidFill>
                  <a:srgbClr val="0000FF"/>
                </a:solidFill>
              </a:rPr>
              <a:t>           </a:t>
            </a:r>
            <a:r>
              <a:rPr lang="hu-HU" sz="2400" b="1" dirty="0" err="1" smtClean="0">
                <a:solidFill>
                  <a:srgbClr val="0000FF"/>
                </a:solidFill>
              </a:rPr>
              <a:t>Attemps</a:t>
            </a:r>
            <a:r>
              <a:rPr lang="hu-HU" sz="2400" b="1" dirty="0" smtClean="0">
                <a:solidFill>
                  <a:srgbClr val="0000FF"/>
                </a:solidFill>
              </a:rPr>
              <a:t> </a:t>
            </a:r>
            <a:r>
              <a:rPr lang="hu-HU" sz="2400" b="1" dirty="0" err="1" smtClean="0">
                <a:solidFill>
                  <a:srgbClr val="0000FF"/>
                </a:solidFill>
              </a:rPr>
              <a:t>to</a:t>
            </a:r>
            <a:r>
              <a:rPr lang="hu-HU" sz="2400" b="1" dirty="0" smtClean="0">
                <a:solidFill>
                  <a:srgbClr val="0000FF"/>
                </a:solidFill>
              </a:rPr>
              <a:t> </a:t>
            </a:r>
            <a:r>
              <a:rPr lang="hu-HU" sz="2400" b="1" dirty="0" err="1" smtClean="0">
                <a:solidFill>
                  <a:srgbClr val="0000FF"/>
                </a:solidFill>
              </a:rPr>
              <a:t>see</a:t>
            </a:r>
            <a:r>
              <a:rPr lang="hu-HU" sz="2400" b="1" dirty="0" smtClean="0">
                <a:solidFill>
                  <a:srgbClr val="0000FF"/>
                </a:solidFill>
              </a:rPr>
              <a:t> </a:t>
            </a:r>
            <a:r>
              <a:rPr lang="hu-HU" sz="2400" b="1" dirty="0" err="1" smtClean="0">
                <a:solidFill>
                  <a:srgbClr val="0000FF"/>
                </a:solidFill>
              </a:rPr>
              <a:t>how</a:t>
            </a:r>
            <a:r>
              <a:rPr lang="hu-HU" sz="2400" b="1" dirty="0" smtClean="0">
                <a:solidFill>
                  <a:srgbClr val="0000FF"/>
                </a:solidFill>
              </a:rPr>
              <a:t> </a:t>
            </a:r>
            <a:r>
              <a:rPr lang="hu-HU" sz="2400" b="1" dirty="0" err="1" smtClean="0">
                <a:solidFill>
                  <a:srgbClr val="0000FF"/>
                </a:solidFill>
              </a:rPr>
              <a:t>the</a:t>
            </a:r>
            <a:r>
              <a:rPr lang="hu-HU" sz="2400" b="1" dirty="0" smtClean="0">
                <a:solidFill>
                  <a:srgbClr val="0000FF"/>
                </a:solidFill>
              </a:rPr>
              <a:t> SPD-</a:t>
            </a:r>
            <a:r>
              <a:rPr lang="hu-HU" sz="2400" b="1" dirty="0" err="1" smtClean="0">
                <a:solidFill>
                  <a:srgbClr val="0000FF"/>
                </a:solidFill>
              </a:rPr>
              <a:t>processed</a:t>
            </a:r>
            <a:r>
              <a:rPr lang="hu-HU" sz="2400" b="1" dirty="0" smtClean="0">
                <a:solidFill>
                  <a:srgbClr val="0000FF"/>
                </a:solidFill>
              </a:rPr>
              <a:t> </a:t>
            </a:r>
            <a:r>
              <a:rPr lang="hu-HU" sz="2400" b="1" dirty="0" err="1" smtClean="0">
                <a:solidFill>
                  <a:srgbClr val="0000FF"/>
                </a:solidFill>
              </a:rPr>
              <a:t>samples</a:t>
            </a:r>
            <a:r>
              <a:rPr lang="hu-HU" sz="2400" b="1" dirty="0" smtClean="0">
                <a:solidFill>
                  <a:srgbClr val="0000FF"/>
                </a:solidFill>
              </a:rPr>
              <a:t> </a:t>
            </a:r>
            <a:r>
              <a:rPr lang="hu-HU" sz="2400" b="1" dirty="0" err="1" smtClean="0">
                <a:solidFill>
                  <a:srgbClr val="0000FF"/>
                </a:solidFill>
              </a:rPr>
              <a:t>behave</a:t>
            </a:r>
            <a:r>
              <a:rPr lang="hu-HU" sz="2400" b="1" dirty="0" smtClean="0">
                <a:solidFill>
                  <a:srgbClr val="0000FF"/>
                </a:solidFill>
              </a:rPr>
              <a:t>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hu-HU" sz="2400" b="1" dirty="0">
                <a:solidFill>
                  <a:srgbClr val="0000FF"/>
                </a:solidFill>
              </a:rPr>
              <a:t> </a:t>
            </a:r>
            <a:r>
              <a:rPr lang="hu-HU" sz="2400" b="1" dirty="0" smtClean="0">
                <a:solidFill>
                  <a:srgbClr val="0000FF"/>
                </a:solidFill>
              </a:rPr>
              <a:t>         </a:t>
            </a:r>
            <a:r>
              <a:rPr lang="hu-HU" sz="2400" b="1" dirty="0" err="1" smtClean="0">
                <a:solidFill>
                  <a:srgbClr val="0000FF"/>
                </a:solidFill>
              </a:rPr>
              <a:t>above</a:t>
            </a:r>
            <a:r>
              <a:rPr lang="hu-HU" sz="2400" b="1" dirty="0" smtClean="0">
                <a:solidFill>
                  <a:srgbClr val="0000FF"/>
                </a:solidFill>
              </a:rPr>
              <a:t> RT, in </a:t>
            </a:r>
            <a:r>
              <a:rPr lang="hu-HU" sz="2400" b="1" dirty="0" err="1" smtClean="0">
                <a:solidFill>
                  <a:srgbClr val="0000FF"/>
                </a:solidFill>
              </a:rPr>
              <a:t>the</a:t>
            </a:r>
            <a:r>
              <a:rPr lang="hu-HU" sz="2400" b="1" dirty="0" smtClean="0">
                <a:solidFill>
                  <a:srgbClr val="0000FF"/>
                </a:solidFill>
              </a:rPr>
              <a:t> </a:t>
            </a:r>
            <a:r>
              <a:rPr lang="hu-HU" sz="2400" b="1" dirty="0" err="1" smtClean="0">
                <a:solidFill>
                  <a:srgbClr val="0000FF"/>
                </a:solidFill>
              </a:rPr>
              <a:t>temperature</a:t>
            </a:r>
            <a:r>
              <a:rPr lang="hu-HU" sz="2400" b="1" dirty="0" smtClean="0">
                <a:solidFill>
                  <a:srgbClr val="0000FF"/>
                </a:solidFill>
              </a:rPr>
              <a:t> </a:t>
            </a:r>
            <a:r>
              <a:rPr lang="hu-HU" sz="2400" b="1" dirty="0" err="1" smtClean="0">
                <a:solidFill>
                  <a:srgbClr val="0000FF"/>
                </a:solidFill>
              </a:rPr>
              <a:t>range</a:t>
            </a:r>
            <a:r>
              <a:rPr lang="hu-HU" sz="2400" b="1" dirty="0" smtClean="0">
                <a:solidFill>
                  <a:srgbClr val="0000FF"/>
                </a:solidFill>
              </a:rPr>
              <a:t> </a:t>
            </a:r>
            <a:r>
              <a:rPr lang="hu-HU" sz="2400" b="1" dirty="0" err="1" smtClean="0">
                <a:solidFill>
                  <a:srgbClr val="0000FF"/>
                </a:solidFill>
              </a:rPr>
              <a:t>between</a:t>
            </a:r>
            <a:r>
              <a:rPr lang="hu-HU" sz="2400" b="1" dirty="0" smtClean="0">
                <a:solidFill>
                  <a:srgbClr val="0000FF"/>
                </a:solidFill>
              </a:rPr>
              <a:t> 100 - 170</a:t>
            </a:r>
            <a:r>
              <a:rPr lang="fr-FR" sz="2400" b="1" baseline="30000" dirty="0" smtClean="0">
                <a:solidFill>
                  <a:srgbClr val="0000FF"/>
                </a:solidFill>
              </a:rPr>
              <a:t>o</a:t>
            </a:r>
            <a:r>
              <a:rPr lang="fr-FR" sz="2400" b="1" dirty="0" smtClean="0">
                <a:solidFill>
                  <a:srgbClr val="0000FF"/>
                </a:solidFill>
              </a:rPr>
              <a:t>C</a:t>
            </a:r>
            <a:r>
              <a:rPr lang="hu-HU" sz="2400" b="1" dirty="0">
                <a:solidFill>
                  <a:srgbClr val="0000FF"/>
                </a:solidFill>
              </a:rPr>
              <a:t>?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hu-HU" sz="2400" b="1" dirty="0" smtClean="0">
                <a:solidFill>
                  <a:srgbClr val="0000FF"/>
                </a:solidFill>
              </a:rPr>
              <a:t>	</a:t>
            </a:r>
            <a:r>
              <a:rPr lang="hu-HU" sz="2400" b="1" dirty="0" err="1" smtClean="0">
                <a:solidFill>
                  <a:srgbClr val="0000FF"/>
                </a:solidFill>
              </a:rPr>
              <a:t>How</a:t>
            </a:r>
            <a:r>
              <a:rPr lang="hu-HU" sz="2400" b="1" dirty="0" smtClean="0">
                <a:solidFill>
                  <a:srgbClr val="0000FF"/>
                </a:solidFill>
              </a:rPr>
              <a:t> </a:t>
            </a:r>
            <a:r>
              <a:rPr lang="hu-HU" sz="2400" b="1" dirty="0" err="1" smtClean="0">
                <a:solidFill>
                  <a:srgbClr val="0000FF"/>
                </a:solidFill>
              </a:rPr>
              <a:t>the</a:t>
            </a:r>
            <a:r>
              <a:rPr lang="hu-HU" sz="2400" b="1" dirty="0" smtClean="0">
                <a:solidFill>
                  <a:srgbClr val="0000FF"/>
                </a:solidFill>
              </a:rPr>
              <a:t> </a:t>
            </a:r>
            <a:r>
              <a:rPr lang="hu-HU" sz="2400" b="1" dirty="0" err="1" smtClean="0">
                <a:solidFill>
                  <a:srgbClr val="0000FF"/>
                </a:solidFill>
              </a:rPr>
              <a:t>ductility</a:t>
            </a:r>
            <a:r>
              <a:rPr lang="hu-HU" sz="2400" b="1" dirty="0" smtClean="0">
                <a:solidFill>
                  <a:srgbClr val="0000FF"/>
                </a:solidFill>
              </a:rPr>
              <a:t> </a:t>
            </a:r>
            <a:r>
              <a:rPr lang="hu-HU" sz="2400" b="1" dirty="0" err="1" smtClean="0">
                <a:solidFill>
                  <a:srgbClr val="0000FF"/>
                </a:solidFill>
              </a:rPr>
              <a:t>can</a:t>
            </a:r>
            <a:r>
              <a:rPr lang="hu-HU" sz="2400" b="1" dirty="0" smtClean="0">
                <a:solidFill>
                  <a:srgbClr val="0000FF"/>
                </a:solidFill>
              </a:rPr>
              <a:t> be </a:t>
            </a:r>
            <a:r>
              <a:rPr lang="hu-HU" sz="2400" b="1" dirty="0" err="1" smtClean="0">
                <a:solidFill>
                  <a:srgbClr val="0000FF"/>
                </a:solidFill>
              </a:rPr>
              <a:t>improved</a:t>
            </a:r>
            <a:r>
              <a:rPr lang="hu-HU" sz="2400" b="1" dirty="0" smtClean="0">
                <a:solidFill>
                  <a:srgbClr val="0000FF"/>
                </a:solidFill>
              </a:rPr>
              <a:t> </a:t>
            </a:r>
            <a:r>
              <a:rPr lang="hu-HU" sz="2400" b="1" dirty="0" err="1" smtClean="0">
                <a:solidFill>
                  <a:srgbClr val="0000FF"/>
                </a:solidFill>
              </a:rPr>
              <a:t>at</a:t>
            </a:r>
            <a:r>
              <a:rPr lang="hu-HU" sz="2400" b="1" dirty="0" smtClean="0">
                <a:solidFill>
                  <a:srgbClr val="0000FF"/>
                </a:solidFill>
              </a:rPr>
              <a:t> </a:t>
            </a:r>
            <a:r>
              <a:rPr lang="hu-HU" sz="2400" b="1" dirty="0" err="1" smtClean="0">
                <a:solidFill>
                  <a:srgbClr val="0000FF"/>
                </a:solidFill>
              </a:rPr>
              <a:t>acceptable</a:t>
            </a:r>
            <a:r>
              <a:rPr lang="hu-HU" sz="2400" b="1" dirty="0" smtClean="0">
                <a:solidFill>
                  <a:srgbClr val="0000FF"/>
                </a:solidFill>
              </a:rPr>
              <a:t> </a:t>
            </a:r>
            <a:r>
              <a:rPr lang="hu-HU" sz="2400" b="1" dirty="0" err="1" smtClean="0">
                <a:solidFill>
                  <a:srgbClr val="0000FF"/>
                </a:solidFill>
              </a:rPr>
              <a:t>strength</a:t>
            </a:r>
            <a:r>
              <a:rPr lang="hu-HU" sz="2400" b="1" dirty="0" smtClean="0">
                <a:solidFill>
                  <a:srgbClr val="0000FF"/>
                </a:solidFill>
              </a:rPr>
              <a:t>? </a:t>
            </a:r>
            <a:endParaRPr lang="hu-HU" sz="2400" b="1" dirty="0">
              <a:solidFill>
                <a:srgbClr val="0000FF"/>
              </a:solidFill>
            </a:endParaRP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altLang="hu-HU" dirty="0" smtClean="0">
                <a:latin typeface="Lucida Calligraphy" panose="03010101010101010101" pitchFamily="66" charset="0"/>
              </a:rPr>
              <a:t>BNM-2019, Ufa, </a:t>
            </a:r>
            <a:r>
              <a:rPr lang="hu-HU" altLang="hu-HU" dirty="0" err="1" smtClean="0">
                <a:latin typeface="Lucida Calligraphy" panose="03010101010101010101" pitchFamily="66" charset="0"/>
              </a:rPr>
              <a:t>Russia</a:t>
            </a:r>
            <a:endParaRPr lang="hu-HU" altLang="hu-HU" dirty="0" smtClean="0">
              <a:latin typeface="Lucida Calligraphy" panose="03010101010101010101" pitchFamily="66" charset="0"/>
            </a:endParaRPr>
          </a:p>
          <a:p>
            <a:pPr>
              <a:defRPr/>
            </a:pPr>
            <a:r>
              <a:rPr lang="hu-HU" altLang="hu-HU" dirty="0" err="1" smtClean="0">
                <a:latin typeface="Lucida Calligraphy" panose="03010101010101010101" pitchFamily="66" charset="0"/>
              </a:rPr>
              <a:t>September</a:t>
            </a:r>
            <a:r>
              <a:rPr lang="hu-HU" altLang="hu-HU" dirty="0" smtClean="0">
                <a:latin typeface="Lucida Calligraphy" panose="03010101010101010101" pitchFamily="66" charset="0"/>
              </a:rPr>
              <a:t> 25-27, 2019</a:t>
            </a:r>
            <a:endParaRPr lang="en-US" altLang="hu-HU" dirty="0">
              <a:latin typeface="Lucida Calligraphy" panose="03010101010101010101" pitchFamily="66" charset="0"/>
            </a:endParaRPr>
          </a:p>
        </p:txBody>
      </p:sp>
      <p:sp>
        <p:nvSpPr>
          <p:cNvPr id="5" name="Jobbra nyíl 4"/>
          <p:cNvSpPr/>
          <p:nvPr/>
        </p:nvSpPr>
        <p:spPr bwMode="auto">
          <a:xfrm>
            <a:off x="381000" y="3733800"/>
            <a:ext cx="381000" cy="2286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600" b="0" i="0" u="none" strike="noStrike" normalizeH="0" baseline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1507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0" y="76200"/>
            <a:ext cx="4314030" cy="380999"/>
          </a:xfrm>
        </p:spPr>
        <p:txBody>
          <a:bodyPr/>
          <a:lstStyle/>
          <a:p>
            <a:pPr algn="r">
              <a:lnSpc>
                <a:spcPct val="150000"/>
              </a:lnSpc>
            </a:pPr>
            <a:r>
              <a:rPr lang="hu-HU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New </a:t>
            </a:r>
            <a:r>
              <a:rPr lang="hu-HU" sz="1600" i="1" u="sng" dirty="0" err="1">
                <a:solidFill>
                  <a:srgbClr val="FF0000"/>
                </a:solidFill>
                <a:latin typeface="Footlight MT Light" panose="0204060206030A020304" pitchFamily="18" charset="0"/>
              </a:rPr>
              <a:t>results</a:t>
            </a:r>
            <a:r>
              <a:rPr lang="hu-HU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: </a:t>
            </a:r>
            <a:r>
              <a:rPr lang="en-US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Ultrafine-grained </a:t>
            </a:r>
            <a:r>
              <a:rPr lang="en-US" sz="1600" i="1" u="sng" dirty="0" err="1">
                <a:solidFill>
                  <a:srgbClr val="FF0000"/>
                </a:solidFill>
                <a:latin typeface="Footlight MT Light" panose="0204060206030A020304" pitchFamily="18" charset="0"/>
              </a:rPr>
              <a:t>AlZnMg</a:t>
            </a:r>
            <a:r>
              <a:rPr lang="en-US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 alloys</a:t>
            </a:r>
            <a: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  <a:t/>
            </a:r>
            <a:b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</a:br>
            <a:r>
              <a:rPr lang="hu-HU" sz="2400" dirty="0"/>
              <a:t>	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52400" y="533400"/>
            <a:ext cx="8839199" cy="5643563"/>
          </a:xfrm>
        </p:spPr>
        <p:txBody>
          <a:bodyPr/>
          <a:lstStyle/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hu-HU" sz="2400" b="1" i="1" u="sng" dirty="0">
                <a:solidFill>
                  <a:srgbClr val="FF0000"/>
                </a:solidFill>
              </a:rPr>
              <a:t>New </a:t>
            </a:r>
            <a:r>
              <a:rPr lang="hu-HU" sz="2400" b="1" i="1" u="sng" dirty="0" err="1">
                <a:solidFill>
                  <a:srgbClr val="FF0000"/>
                </a:solidFill>
              </a:rPr>
              <a:t>results</a:t>
            </a:r>
            <a:r>
              <a:rPr lang="hu-HU" sz="2400" b="1" i="1" u="sng" dirty="0">
                <a:solidFill>
                  <a:srgbClr val="FF0000"/>
                </a:solidFill>
              </a:rPr>
              <a:t> </a:t>
            </a:r>
            <a:r>
              <a:rPr lang="hu-HU" sz="2400" b="1" i="1" u="sng" dirty="0" err="1">
                <a:solidFill>
                  <a:srgbClr val="FF0000"/>
                </a:solidFill>
              </a:rPr>
              <a:t>on</a:t>
            </a:r>
            <a:r>
              <a:rPr lang="hu-HU" sz="2400" b="1" i="1" u="sng" dirty="0">
                <a:solidFill>
                  <a:srgbClr val="FF0000"/>
                </a:solidFill>
              </a:rPr>
              <a:t> </a:t>
            </a:r>
            <a:r>
              <a:rPr lang="hu-HU" sz="2400" b="1" i="1" u="sng" dirty="0" err="1" smtClean="0">
                <a:solidFill>
                  <a:srgbClr val="FF0000"/>
                </a:solidFill>
              </a:rPr>
              <a:t>the</a:t>
            </a:r>
            <a:r>
              <a:rPr lang="hu-HU" sz="2400" b="1" i="1" u="sng" dirty="0" smtClean="0">
                <a:solidFill>
                  <a:srgbClr val="FF0000"/>
                </a:solidFill>
              </a:rPr>
              <a:t> </a:t>
            </a:r>
            <a:r>
              <a:rPr lang="hu-HU" sz="2400" b="1" i="1" u="sng" dirty="0" err="1" smtClean="0">
                <a:solidFill>
                  <a:srgbClr val="FF0000"/>
                </a:solidFill>
              </a:rPr>
              <a:t>ductility</a:t>
            </a:r>
            <a:r>
              <a:rPr lang="hu-HU" sz="2400" b="1" i="1" u="sng" dirty="0" smtClean="0">
                <a:solidFill>
                  <a:srgbClr val="FF0000"/>
                </a:solidFill>
              </a:rPr>
              <a:t> </a:t>
            </a:r>
            <a:r>
              <a:rPr lang="hu-HU" sz="2400" b="1" i="1" u="sng" dirty="0">
                <a:solidFill>
                  <a:srgbClr val="FF0000"/>
                </a:solidFill>
              </a:rPr>
              <a:t>of UFG </a:t>
            </a:r>
            <a:r>
              <a:rPr lang="hu-HU" sz="2400" b="1" i="1" u="sng" dirty="0" err="1">
                <a:solidFill>
                  <a:srgbClr val="FF0000"/>
                </a:solidFill>
              </a:rPr>
              <a:t>AlZnMgZr</a:t>
            </a:r>
            <a:r>
              <a:rPr lang="hu-HU" sz="2400" b="1" i="1" u="sng" dirty="0">
                <a:solidFill>
                  <a:srgbClr val="FF0000"/>
                </a:solidFill>
              </a:rPr>
              <a:t> </a:t>
            </a:r>
            <a:r>
              <a:rPr lang="hu-HU" sz="2400" b="1" i="1" u="sng" dirty="0" err="1" smtClean="0">
                <a:solidFill>
                  <a:srgbClr val="FF0000"/>
                </a:solidFill>
              </a:rPr>
              <a:t>samples</a:t>
            </a:r>
            <a:r>
              <a:rPr lang="hu-HU" sz="2400" b="1" i="1" dirty="0" smtClean="0">
                <a:solidFill>
                  <a:srgbClr val="FF0000"/>
                </a:solidFill>
              </a:rPr>
              <a:t>:</a:t>
            </a:r>
            <a:r>
              <a:rPr lang="hu-HU" sz="2400" b="1" dirty="0" smtClean="0"/>
              <a:t>	</a:t>
            </a:r>
            <a:endParaRPr lang="hu-HU" sz="2400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hu-HU" sz="2400" b="1" dirty="0" smtClean="0"/>
              <a:t>	</a:t>
            </a:r>
            <a:r>
              <a:rPr lang="hu-HU" sz="2400" b="1" dirty="0" err="1" smtClean="0"/>
              <a:t>Estimating</a:t>
            </a:r>
            <a:r>
              <a:rPr lang="hu-HU" sz="2400" b="1" dirty="0" smtClean="0"/>
              <a:t> </a:t>
            </a:r>
            <a:r>
              <a:rPr lang="hu-HU" sz="2400" b="1" dirty="0" err="1" smtClean="0"/>
              <a:t>the</a:t>
            </a:r>
            <a:r>
              <a:rPr lang="hu-HU" sz="2400" b="1" dirty="0" smtClean="0"/>
              <a:t> </a:t>
            </a:r>
            <a:r>
              <a:rPr lang="hu-HU" sz="2400" b="1" dirty="0" err="1" smtClean="0"/>
              <a:t>ductility</a:t>
            </a:r>
            <a:r>
              <a:rPr lang="hu-HU" sz="2400" b="1" dirty="0" smtClean="0"/>
              <a:t> of </a:t>
            </a:r>
            <a:r>
              <a:rPr lang="hu-HU" sz="2400" b="1" dirty="0" err="1" smtClean="0"/>
              <a:t>the</a:t>
            </a:r>
            <a:r>
              <a:rPr lang="hu-HU" sz="2400" b="1" dirty="0" smtClean="0"/>
              <a:t> </a:t>
            </a:r>
            <a:r>
              <a:rPr lang="hu-HU" sz="2400" b="1" dirty="0" err="1" smtClean="0"/>
              <a:t>investigated</a:t>
            </a:r>
            <a:r>
              <a:rPr lang="hu-HU" sz="2400" b="1" dirty="0" smtClean="0"/>
              <a:t> </a:t>
            </a:r>
            <a:r>
              <a:rPr lang="hu-HU" sz="2400" b="1" dirty="0" err="1" smtClean="0"/>
              <a:t>samples</a:t>
            </a:r>
            <a:r>
              <a:rPr lang="hu-HU" sz="2400" b="1" dirty="0"/>
              <a:t> </a:t>
            </a:r>
            <a:r>
              <a:rPr lang="hu-HU" sz="2400" b="1" dirty="0" err="1" smtClean="0"/>
              <a:t>by</a:t>
            </a:r>
            <a:r>
              <a:rPr lang="hu-HU" sz="2400" b="1" dirty="0" smtClean="0"/>
              <a:t> </a:t>
            </a:r>
            <a:r>
              <a:rPr lang="hu-HU" sz="2400" b="1" dirty="0" err="1" smtClean="0"/>
              <a:t>investigating</a:t>
            </a:r>
            <a:r>
              <a:rPr lang="hu-HU" sz="2400" b="1" dirty="0" smtClean="0"/>
              <a:t> </a:t>
            </a:r>
            <a:r>
              <a:rPr lang="hu-HU" sz="2400" b="1" dirty="0" err="1"/>
              <a:t>s</a:t>
            </a:r>
            <a:r>
              <a:rPr lang="hu-HU" sz="2400" b="1" dirty="0" err="1" smtClean="0"/>
              <a:t>train</a:t>
            </a:r>
            <a:r>
              <a:rPr lang="hu-HU" sz="2400" b="1" dirty="0" smtClean="0"/>
              <a:t> </a:t>
            </a:r>
            <a:r>
              <a:rPr lang="hu-HU" sz="2400" b="1" dirty="0" err="1" smtClean="0"/>
              <a:t>rate</a:t>
            </a:r>
            <a:r>
              <a:rPr lang="hu-HU" sz="2400" b="1" dirty="0" smtClean="0"/>
              <a:t> </a:t>
            </a:r>
            <a:r>
              <a:rPr lang="hu-HU" sz="2400" b="1" dirty="0" err="1" smtClean="0"/>
              <a:t>sensitivity</a:t>
            </a:r>
            <a:r>
              <a:rPr lang="hu-HU" sz="2400" b="1" dirty="0" smtClean="0"/>
              <a:t> (SRS)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hu-HU" sz="2400" b="1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hu-HU" sz="2400" b="1" dirty="0" smtClean="0"/>
              <a:t>						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hu-HU" sz="2400" b="1" dirty="0"/>
              <a:t>	</a:t>
            </a:r>
            <a:r>
              <a:rPr lang="hu-HU" sz="2400" b="1" dirty="0" smtClean="0"/>
              <a:t>					</a:t>
            </a:r>
            <a:r>
              <a:rPr lang="hu-HU" sz="1600" b="1" i="1" dirty="0" smtClean="0"/>
              <a:t>(NQC et </a:t>
            </a:r>
            <a:r>
              <a:rPr lang="hu-HU" sz="1600" b="1" i="1" dirty="0" err="1" smtClean="0"/>
              <a:t>al</a:t>
            </a:r>
            <a:r>
              <a:rPr lang="hu-HU" sz="1600" b="1" i="1" dirty="0" smtClean="0"/>
              <a:t>., MSEA 759 (2019) 448.))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hu-HU" sz="2400" b="1" dirty="0" smtClean="0">
              <a:solidFill>
                <a:srgbClr val="0000FF"/>
              </a:solidFill>
            </a:endParaRP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altLang="hu-HU" dirty="0" smtClean="0">
                <a:latin typeface="Lucida Calligraphy" panose="03010101010101010101" pitchFamily="66" charset="0"/>
              </a:rPr>
              <a:t>BNM-2019, Ufa, </a:t>
            </a:r>
            <a:r>
              <a:rPr lang="hu-HU" altLang="hu-HU" dirty="0" err="1" smtClean="0">
                <a:latin typeface="Lucida Calligraphy" panose="03010101010101010101" pitchFamily="66" charset="0"/>
              </a:rPr>
              <a:t>Russia</a:t>
            </a:r>
            <a:endParaRPr lang="hu-HU" altLang="hu-HU" dirty="0" smtClean="0">
              <a:latin typeface="Lucida Calligraphy" panose="03010101010101010101" pitchFamily="66" charset="0"/>
            </a:endParaRPr>
          </a:p>
          <a:p>
            <a:pPr>
              <a:defRPr/>
            </a:pPr>
            <a:r>
              <a:rPr lang="hu-HU" altLang="hu-HU" dirty="0" err="1" smtClean="0">
                <a:latin typeface="Lucida Calligraphy" panose="03010101010101010101" pitchFamily="66" charset="0"/>
              </a:rPr>
              <a:t>September</a:t>
            </a:r>
            <a:r>
              <a:rPr lang="hu-HU" altLang="hu-HU" dirty="0" smtClean="0">
                <a:latin typeface="Lucida Calligraphy" panose="03010101010101010101" pitchFamily="66" charset="0"/>
              </a:rPr>
              <a:t> 25-27, 2019</a:t>
            </a:r>
            <a:endParaRPr lang="en-US" altLang="hu-HU" dirty="0">
              <a:latin typeface="Lucida Calligraphy" panose="03010101010101010101" pitchFamily="66" charset="0"/>
            </a:endParaRP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2209800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07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0" y="76200"/>
            <a:ext cx="4314030" cy="380999"/>
          </a:xfrm>
        </p:spPr>
        <p:txBody>
          <a:bodyPr/>
          <a:lstStyle/>
          <a:p>
            <a:pPr algn="r">
              <a:lnSpc>
                <a:spcPct val="150000"/>
              </a:lnSpc>
            </a:pPr>
            <a:r>
              <a:rPr lang="hu-HU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New </a:t>
            </a:r>
            <a:r>
              <a:rPr lang="hu-HU" sz="1600" i="1" u="sng" dirty="0" err="1">
                <a:solidFill>
                  <a:srgbClr val="FF0000"/>
                </a:solidFill>
                <a:latin typeface="Footlight MT Light" panose="0204060206030A020304" pitchFamily="18" charset="0"/>
              </a:rPr>
              <a:t>results</a:t>
            </a:r>
            <a:r>
              <a:rPr lang="hu-HU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: </a:t>
            </a:r>
            <a:r>
              <a:rPr lang="en-US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Ultrafine-grained </a:t>
            </a:r>
            <a:r>
              <a:rPr lang="en-US" sz="1600" i="1" u="sng" dirty="0" err="1">
                <a:solidFill>
                  <a:srgbClr val="FF0000"/>
                </a:solidFill>
                <a:latin typeface="Footlight MT Light" panose="0204060206030A020304" pitchFamily="18" charset="0"/>
              </a:rPr>
              <a:t>AlZnMg</a:t>
            </a:r>
            <a:r>
              <a:rPr lang="en-US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 alloys</a:t>
            </a:r>
            <a: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  <a:t/>
            </a:r>
            <a:b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</a:br>
            <a:r>
              <a:rPr lang="hu-HU" sz="2400" dirty="0"/>
              <a:t>	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52400" y="533400"/>
            <a:ext cx="8839199" cy="5643563"/>
          </a:xfrm>
        </p:spPr>
        <p:txBody>
          <a:bodyPr/>
          <a:lstStyle/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hu-HU" sz="2400" b="1" i="1" u="sng" dirty="0">
                <a:solidFill>
                  <a:srgbClr val="FF0000"/>
                </a:solidFill>
              </a:rPr>
              <a:t>New </a:t>
            </a:r>
            <a:r>
              <a:rPr lang="hu-HU" sz="2400" b="1" i="1" u="sng" dirty="0" err="1">
                <a:solidFill>
                  <a:srgbClr val="FF0000"/>
                </a:solidFill>
              </a:rPr>
              <a:t>results</a:t>
            </a:r>
            <a:r>
              <a:rPr lang="hu-HU" sz="2400" b="1" i="1" u="sng" dirty="0">
                <a:solidFill>
                  <a:srgbClr val="FF0000"/>
                </a:solidFill>
              </a:rPr>
              <a:t> </a:t>
            </a:r>
            <a:r>
              <a:rPr lang="hu-HU" sz="2400" b="1" i="1" u="sng" dirty="0" err="1">
                <a:solidFill>
                  <a:srgbClr val="FF0000"/>
                </a:solidFill>
              </a:rPr>
              <a:t>on</a:t>
            </a:r>
            <a:r>
              <a:rPr lang="hu-HU" sz="2400" b="1" i="1" u="sng" dirty="0">
                <a:solidFill>
                  <a:srgbClr val="FF0000"/>
                </a:solidFill>
              </a:rPr>
              <a:t> </a:t>
            </a:r>
            <a:r>
              <a:rPr lang="hu-HU" sz="2400" b="1" i="1" u="sng" dirty="0" err="1" smtClean="0">
                <a:solidFill>
                  <a:srgbClr val="FF0000"/>
                </a:solidFill>
              </a:rPr>
              <a:t>the</a:t>
            </a:r>
            <a:r>
              <a:rPr lang="hu-HU" sz="2400" b="1" i="1" u="sng" dirty="0" smtClean="0">
                <a:solidFill>
                  <a:srgbClr val="FF0000"/>
                </a:solidFill>
              </a:rPr>
              <a:t> </a:t>
            </a:r>
            <a:r>
              <a:rPr lang="hu-HU" sz="2400" b="1" i="1" u="sng" dirty="0" err="1" smtClean="0">
                <a:solidFill>
                  <a:srgbClr val="FF0000"/>
                </a:solidFill>
              </a:rPr>
              <a:t>ductility</a:t>
            </a:r>
            <a:r>
              <a:rPr lang="hu-HU" sz="2400" b="1" i="1" u="sng" dirty="0" smtClean="0">
                <a:solidFill>
                  <a:srgbClr val="FF0000"/>
                </a:solidFill>
              </a:rPr>
              <a:t> of </a:t>
            </a:r>
            <a:r>
              <a:rPr lang="hu-HU" sz="2400" b="1" i="1" u="sng" dirty="0" err="1" smtClean="0">
                <a:solidFill>
                  <a:srgbClr val="FF0000"/>
                </a:solidFill>
              </a:rPr>
              <a:t>the</a:t>
            </a:r>
            <a:r>
              <a:rPr lang="hu-HU" sz="2400" b="1" i="1" u="sng" dirty="0" smtClean="0">
                <a:solidFill>
                  <a:srgbClr val="FF0000"/>
                </a:solidFill>
              </a:rPr>
              <a:t> UFG </a:t>
            </a:r>
            <a:r>
              <a:rPr lang="hu-HU" sz="2400" b="1" i="1" u="sng" dirty="0" err="1" smtClean="0">
                <a:solidFill>
                  <a:srgbClr val="FF0000"/>
                </a:solidFill>
              </a:rPr>
              <a:t>AlZnMgZr</a:t>
            </a:r>
            <a:r>
              <a:rPr lang="hu-HU" sz="2400" b="1" i="1" u="sng" dirty="0" smtClean="0">
                <a:solidFill>
                  <a:srgbClr val="FF0000"/>
                </a:solidFill>
              </a:rPr>
              <a:t> </a:t>
            </a:r>
            <a:r>
              <a:rPr lang="hu-HU" sz="2400" b="1" i="1" u="sng" dirty="0" err="1" smtClean="0">
                <a:solidFill>
                  <a:srgbClr val="FF0000"/>
                </a:solidFill>
              </a:rPr>
              <a:t>samples</a:t>
            </a:r>
            <a:r>
              <a:rPr lang="hu-HU" sz="2400" b="1" i="1" dirty="0">
                <a:solidFill>
                  <a:srgbClr val="FF0000"/>
                </a:solidFill>
              </a:rPr>
              <a:t>:</a:t>
            </a:r>
          </a:p>
          <a:p>
            <a:pPr marL="0" indent="0">
              <a:spcBef>
                <a:spcPts val="0"/>
              </a:spcBef>
              <a:buNone/>
            </a:pPr>
            <a:r>
              <a:rPr lang="hu-HU" sz="2800" b="1" dirty="0"/>
              <a:t> </a:t>
            </a:r>
            <a:r>
              <a:rPr lang="hu-HU" sz="2800" b="1" dirty="0" smtClean="0"/>
              <a:t>   </a:t>
            </a:r>
            <a:r>
              <a:rPr lang="hu-HU" sz="2400" b="1" dirty="0" err="1" smtClean="0"/>
              <a:t>Strain</a:t>
            </a:r>
            <a:r>
              <a:rPr lang="hu-HU" sz="2400" b="1" dirty="0" smtClean="0"/>
              <a:t> </a:t>
            </a:r>
            <a:r>
              <a:rPr lang="hu-HU" sz="2400" b="1" dirty="0" err="1" smtClean="0"/>
              <a:t>rate</a:t>
            </a:r>
            <a:r>
              <a:rPr lang="hu-HU" sz="2400" b="1" dirty="0" smtClean="0"/>
              <a:t> </a:t>
            </a:r>
            <a:r>
              <a:rPr lang="hu-HU" sz="2400" b="1" dirty="0" err="1" smtClean="0"/>
              <a:t>sensitivity</a:t>
            </a:r>
            <a:r>
              <a:rPr lang="hu-HU" sz="2400" b="1" dirty="0" smtClean="0"/>
              <a:t> (SRS) </a:t>
            </a:r>
            <a:r>
              <a:rPr lang="hu-HU" sz="2400" b="1" dirty="0" err="1" smtClean="0"/>
              <a:t>determined</a:t>
            </a:r>
            <a:r>
              <a:rPr lang="hu-HU" sz="2400" b="1" dirty="0" smtClean="0"/>
              <a:t> </a:t>
            </a:r>
            <a:r>
              <a:rPr lang="hu-HU" sz="2400" b="1" dirty="0" err="1" smtClean="0"/>
              <a:t>by</a:t>
            </a:r>
            <a:r>
              <a:rPr lang="hu-HU" sz="2400" b="1" dirty="0" smtClean="0"/>
              <a:t> </a:t>
            </a:r>
            <a:r>
              <a:rPr lang="hu-HU" sz="2400" b="1" dirty="0" err="1" smtClean="0"/>
              <a:t>indentation</a:t>
            </a:r>
            <a:r>
              <a:rPr lang="hu-HU" sz="2400" b="1" dirty="0" smtClean="0"/>
              <a:t> </a:t>
            </a:r>
            <a:r>
              <a:rPr lang="hu-HU" sz="2400" b="1" dirty="0" err="1" smtClean="0"/>
              <a:t>creep</a:t>
            </a:r>
            <a:endParaRPr lang="hu-HU" sz="2400" b="1" dirty="0" smtClean="0"/>
          </a:p>
          <a:p>
            <a:pPr marL="0" indent="0">
              <a:spcBef>
                <a:spcPts val="0"/>
              </a:spcBef>
              <a:buNone/>
            </a:pPr>
            <a:r>
              <a:rPr lang="hu-HU" sz="1600" b="1" i="1" dirty="0" smtClean="0"/>
              <a:t>					(NQC and </a:t>
            </a:r>
            <a:r>
              <a:rPr lang="hu-HU" sz="1600" b="1" i="1" dirty="0" err="1" smtClean="0"/>
              <a:t>SzP</a:t>
            </a:r>
            <a:r>
              <a:rPr lang="hu-HU" sz="1600" b="1" i="1" dirty="0" smtClean="0"/>
              <a:t>, MSEA 611(2014) 333-336. )</a:t>
            </a:r>
          </a:p>
          <a:p>
            <a:pPr marL="0" indent="0">
              <a:spcBef>
                <a:spcPts val="0"/>
              </a:spcBef>
              <a:buNone/>
            </a:pPr>
            <a:endParaRPr lang="hu-HU" sz="2400" b="1" dirty="0">
              <a:solidFill>
                <a:srgbClr val="0000FF"/>
              </a:solidFill>
            </a:endParaRP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altLang="hu-HU" dirty="0" smtClean="0">
                <a:latin typeface="Lucida Calligraphy" panose="03010101010101010101" pitchFamily="66" charset="0"/>
              </a:rPr>
              <a:t>BNM-2019, Ufa, </a:t>
            </a:r>
            <a:r>
              <a:rPr lang="hu-HU" altLang="hu-HU" dirty="0" err="1" smtClean="0">
                <a:latin typeface="Lucida Calligraphy" panose="03010101010101010101" pitchFamily="66" charset="0"/>
              </a:rPr>
              <a:t>Russia</a:t>
            </a:r>
            <a:endParaRPr lang="hu-HU" altLang="hu-HU" dirty="0" smtClean="0">
              <a:latin typeface="Lucida Calligraphy" panose="03010101010101010101" pitchFamily="66" charset="0"/>
            </a:endParaRPr>
          </a:p>
          <a:p>
            <a:pPr>
              <a:defRPr/>
            </a:pPr>
            <a:r>
              <a:rPr lang="hu-HU" altLang="hu-HU" dirty="0" err="1" smtClean="0">
                <a:latin typeface="Lucida Calligraphy" panose="03010101010101010101" pitchFamily="66" charset="0"/>
              </a:rPr>
              <a:t>September</a:t>
            </a:r>
            <a:r>
              <a:rPr lang="hu-HU" altLang="hu-HU" dirty="0" smtClean="0">
                <a:latin typeface="Lucida Calligraphy" panose="03010101010101010101" pitchFamily="66" charset="0"/>
              </a:rPr>
              <a:t> 25-27, 2019</a:t>
            </a:r>
            <a:endParaRPr lang="en-US" altLang="hu-HU" dirty="0">
              <a:latin typeface="Lucida Calligraphy" panose="03010101010101010101" pitchFamily="66" charset="0"/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317" y="1775286"/>
            <a:ext cx="3581400" cy="2515118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28800"/>
            <a:ext cx="3429000" cy="2408091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4190822"/>
            <a:ext cx="3456425" cy="2414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508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0" y="76200"/>
            <a:ext cx="4314030" cy="380999"/>
          </a:xfrm>
        </p:spPr>
        <p:txBody>
          <a:bodyPr/>
          <a:lstStyle/>
          <a:p>
            <a:pPr algn="r">
              <a:lnSpc>
                <a:spcPct val="150000"/>
              </a:lnSpc>
            </a:pPr>
            <a:r>
              <a:rPr lang="hu-HU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New </a:t>
            </a:r>
            <a:r>
              <a:rPr lang="hu-HU" sz="1600" i="1" u="sng" dirty="0" err="1">
                <a:solidFill>
                  <a:srgbClr val="FF0000"/>
                </a:solidFill>
                <a:latin typeface="Footlight MT Light" panose="0204060206030A020304" pitchFamily="18" charset="0"/>
              </a:rPr>
              <a:t>results</a:t>
            </a:r>
            <a:r>
              <a:rPr lang="hu-HU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: </a:t>
            </a:r>
            <a:r>
              <a:rPr lang="en-US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Ultrafine-grained </a:t>
            </a:r>
            <a:r>
              <a:rPr lang="en-US" sz="1600" i="1" u="sng" dirty="0" err="1">
                <a:solidFill>
                  <a:srgbClr val="FF0000"/>
                </a:solidFill>
                <a:latin typeface="Footlight MT Light" panose="0204060206030A020304" pitchFamily="18" charset="0"/>
              </a:rPr>
              <a:t>AlZnMg</a:t>
            </a:r>
            <a:r>
              <a:rPr lang="en-US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 alloys</a:t>
            </a:r>
            <a: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  <a:t/>
            </a:r>
            <a:b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</a:br>
            <a:r>
              <a:rPr lang="hu-HU" sz="2400" dirty="0"/>
              <a:t>	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533400"/>
                <a:ext cx="8839199" cy="5643563"/>
              </a:xfrm>
            </p:spPr>
            <p:txBody>
              <a:bodyPr/>
              <a:lstStyle/>
              <a:p>
                <a:pPr marL="0" indent="0">
                  <a:lnSpc>
                    <a:spcPct val="150000"/>
                  </a:lnSpc>
                  <a:spcBef>
                    <a:spcPts val="600"/>
                  </a:spcBef>
                  <a:buNone/>
                </a:pPr>
                <a:r>
                  <a:rPr lang="hu-HU" sz="2400" b="1" i="1" u="sng" dirty="0">
                    <a:solidFill>
                      <a:srgbClr val="FF0000"/>
                    </a:solidFill>
                  </a:rPr>
                  <a:t>New </a:t>
                </a:r>
                <a:r>
                  <a:rPr lang="hu-HU" sz="2400" b="1" i="1" u="sng" dirty="0" err="1">
                    <a:solidFill>
                      <a:srgbClr val="FF0000"/>
                    </a:solidFill>
                  </a:rPr>
                  <a:t>results</a:t>
                </a:r>
                <a:r>
                  <a:rPr lang="hu-HU" sz="2400" b="1" i="1" u="sng" dirty="0">
                    <a:solidFill>
                      <a:srgbClr val="FF0000"/>
                    </a:solidFill>
                  </a:rPr>
                  <a:t> </a:t>
                </a:r>
                <a:r>
                  <a:rPr lang="hu-HU" sz="2400" b="1" i="1" u="sng" dirty="0" err="1">
                    <a:solidFill>
                      <a:srgbClr val="FF0000"/>
                    </a:solidFill>
                  </a:rPr>
                  <a:t>on</a:t>
                </a:r>
                <a:r>
                  <a:rPr lang="hu-HU" sz="2400" b="1" i="1" u="sng" dirty="0">
                    <a:solidFill>
                      <a:srgbClr val="FF0000"/>
                    </a:solidFill>
                  </a:rPr>
                  <a:t> </a:t>
                </a:r>
                <a:r>
                  <a:rPr lang="hu-HU" sz="2400" b="1" i="1" u="sng" dirty="0" err="1" smtClean="0">
                    <a:solidFill>
                      <a:srgbClr val="FF0000"/>
                    </a:solidFill>
                  </a:rPr>
                  <a:t>the</a:t>
                </a:r>
                <a:r>
                  <a:rPr lang="hu-HU" sz="2400" b="1" i="1" u="sng" dirty="0" smtClean="0">
                    <a:solidFill>
                      <a:srgbClr val="FF0000"/>
                    </a:solidFill>
                  </a:rPr>
                  <a:t> </a:t>
                </a:r>
                <a:r>
                  <a:rPr lang="hu-HU" sz="2400" b="1" i="1" u="sng" dirty="0" err="1" smtClean="0">
                    <a:solidFill>
                      <a:srgbClr val="FF0000"/>
                    </a:solidFill>
                  </a:rPr>
                  <a:t>ductility</a:t>
                </a:r>
                <a:r>
                  <a:rPr lang="hu-HU" sz="2400" b="1" i="1" u="sng" dirty="0" smtClean="0">
                    <a:solidFill>
                      <a:srgbClr val="FF0000"/>
                    </a:solidFill>
                  </a:rPr>
                  <a:t> of </a:t>
                </a:r>
                <a:r>
                  <a:rPr lang="hu-HU" sz="2400" b="1" i="1" u="sng" dirty="0" err="1" smtClean="0">
                    <a:solidFill>
                      <a:srgbClr val="FF0000"/>
                    </a:solidFill>
                  </a:rPr>
                  <a:t>the</a:t>
                </a:r>
                <a:r>
                  <a:rPr lang="hu-HU" sz="2400" b="1" i="1" u="sng" dirty="0" smtClean="0">
                    <a:solidFill>
                      <a:srgbClr val="FF0000"/>
                    </a:solidFill>
                  </a:rPr>
                  <a:t> UFG </a:t>
                </a:r>
                <a:r>
                  <a:rPr lang="hu-HU" sz="2400" b="1" i="1" u="sng" dirty="0" err="1" smtClean="0">
                    <a:solidFill>
                      <a:srgbClr val="FF0000"/>
                    </a:solidFill>
                  </a:rPr>
                  <a:t>AlZnMgZr</a:t>
                </a:r>
                <a:r>
                  <a:rPr lang="hu-HU" sz="2400" b="1" i="1" u="sng" dirty="0" smtClean="0">
                    <a:solidFill>
                      <a:srgbClr val="FF0000"/>
                    </a:solidFill>
                  </a:rPr>
                  <a:t> </a:t>
                </a:r>
                <a:r>
                  <a:rPr lang="hu-HU" sz="2400" b="1" i="1" u="sng" dirty="0" err="1" smtClean="0">
                    <a:solidFill>
                      <a:srgbClr val="FF0000"/>
                    </a:solidFill>
                  </a:rPr>
                  <a:t>samples</a:t>
                </a:r>
                <a:r>
                  <a:rPr lang="hu-HU" sz="2400" b="1" i="1" dirty="0" smtClean="0">
                    <a:solidFill>
                      <a:srgbClr val="FF0000"/>
                    </a:solidFill>
                  </a:rPr>
                  <a:t>:</a:t>
                </a:r>
              </a:p>
              <a:p>
                <a:pPr marL="0" indent="0">
                  <a:spcBef>
                    <a:spcPts val="600"/>
                  </a:spcBef>
                  <a:buNone/>
                </a:pPr>
                <a:r>
                  <a:rPr lang="hu-HU" sz="2400" b="1" i="1" dirty="0" smtClean="0">
                    <a:solidFill>
                      <a:srgbClr val="FF0000"/>
                    </a:solidFill>
                  </a:rPr>
                  <a:t>  </a:t>
                </a:r>
                <a:r>
                  <a:rPr lang="hu-HU" sz="2400" b="1" dirty="0" err="1" smtClean="0">
                    <a:solidFill>
                      <a:srgbClr val="0000FF"/>
                    </a:solidFill>
                  </a:rPr>
                  <a:t>Strain</a:t>
                </a:r>
                <a:r>
                  <a:rPr lang="hu-HU" sz="2400" b="1" dirty="0" smtClean="0">
                    <a:solidFill>
                      <a:srgbClr val="0000FF"/>
                    </a:solidFill>
                  </a:rPr>
                  <a:t> </a:t>
                </a:r>
                <a:r>
                  <a:rPr lang="hu-HU" sz="2400" b="1" dirty="0" err="1" smtClean="0">
                    <a:solidFill>
                      <a:srgbClr val="0000FF"/>
                    </a:solidFill>
                  </a:rPr>
                  <a:t>rate</a:t>
                </a:r>
                <a:r>
                  <a:rPr lang="hu-HU" sz="2400" b="1" dirty="0" smtClean="0">
                    <a:solidFill>
                      <a:srgbClr val="0000FF"/>
                    </a:solidFill>
                  </a:rPr>
                  <a:t> </a:t>
                </a:r>
                <a:r>
                  <a:rPr lang="hu-HU" sz="2400" b="1" dirty="0" err="1" smtClean="0">
                    <a:solidFill>
                      <a:srgbClr val="0000FF"/>
                    </a:solidFill>
                  </a:rPr>
                  <a:t>sensitivity</a:t>
                </a:r>
                <a:r>
                  <a:rPr lang="hu-HU" sz="2400" b="1" dirty="0" smtClean="0">
                    <a:solidFill>
                      <a:srgbClr val="0000FF"/>
                    </a:solidFill>
                  </a:rPr>
                  <a:t> (SRS) </a:t>
                </a:r>
                <a:r>
                  <a:rPr lang="hu-HU" sz="2400" b="1" dirty="0" err="1" smtClean="0">
                    <a:solidFill>
                      <a:srgbClr val="0000FF"/>
                    </a:solidFill>
                  </a:rPr>
                  <a:t>obtained</a:t>
                </a:r>
                <a:r>
                  <a:rPr lang="hu-HU" sz="2400" b="1" dirty="0" smtClean="0">
                    <a:solidFill>
                      <a:srgbClr val="0000FF"/>
                    </a:solidFill>
                  </a:rPr>
                  <a:t> </a:t>
                </a:r>
                <a:r>
                  <a:rPr lang="hu-HU" sz="2400" b="1" dirty="0" err="1" smtClean="0">
                    <a:solidFill>
                      <a:srgbClr val="0000FF"/>
                    </a:solidFill>
                  </a:rPr>
                  <a:t>at</a:t>
                </a:r>
                <a:r>
                  <a:rPr lang="hu-HU" sz="2400" b="1" dirty="0" smtClean="0">
                    <a:solidFill>
                      <a:srgbClr val="0000FF"/>
                    </a:solidFill>
                  </a:rPr>
                  <a:t> </a:t>
                </a:r>
                <a:r>
                  <a:rPr lang="hu-HU" sz="2400" b="1" dirty="0" err="1" smtClean="0">
                    <a:solidFill>
                      <a:srgbClr val="0000FF"/>
                    </a:solidFill>
                  </a:rPr>
                  <a:t>different</a:t>
                </a:r>
                <a:r>
                  <a:rPr lang="hu-HU" sz="2400" b="1" dirty="0" smtClean="0">
                    <a:solidFill>
                      <a:srgbClr val="0000FF"/>
                    </a:solidFill>
                  </a:rPr>
                  <a:t> </a:t>
                </a:r>
                <a:r>
                  <a:rPr lang="hu-HU" sz="2400" b="1" dirty="0" err="1" smtClean="0">
                    <a:solidFill>
                      <a:srgbClr val="0000FF"/>
                    </a:solidFill>
                  </a:rPr>
                  <a:t>temperatures</a:t>
                </a:r>
                <a:endParaRPr lang="hu-HU" sz="2400" b="1" dirty="0" smtClean="0">
                  <a:solidFill>
                    <a:srgbClr val="0000FF"/>
                  </a:solidFill>
                </a:endParaRPr>
              </a:p>
              <a:p>
                <a:pPr marL="0" indent="0">
                  <a:spcBef>
                    <a:spcPts val="600"/>
                  </a:spcBef>
                  <a:buNone/>
                </a:pPr>
                <a:endParaRPr lang="hu-HU" sz="2400" b="1" dirty="0">
                  <a:solidFill>
                    <a:srgbClr val="0000FF"/>
                  </a:solidFill>
                </a:endParaRPr>
              </a:p>
              <a:p>
                <a:pPr marL="0" indent="0">
                  <a:spcBef>
                    <a:spcPts val="600"/>
                  </a:spcBef>
                  <a:buNone/>
                </a:pPr>
                <a:endParaRPr lang="hu-HU" sz="2400" b="1" dirty="0" smtClean="0">
                  <a:solidFill>
                    <a:srgbClr val="0000FF"/>
                  </a:solidFill>
                </a:endParaRPr>
              </a:p>
              <a:p>
                <a:pPr marL="0" indent="0">
                  <a:spcBef>
                    <a:spcPts val="600"/>
                  </a:spcBef>
                  <a:buNone/>
                </a:pPr>
                <a:endParaRPr lang="hu-HU" sz="2400" b="1" dirty="0">
                  <a:solidFill>
                    <a:srgbClr val="0000FF"/>
                  </a:solidFill>
                </a:endParaRPr>
              </a:p>
              <a:p>
                <a:pPr marL="0" indent="0">
                  <a:spcBef>
                    <a:spcPts val="600"/>
                  </a:spcBef>
                  <a:buNone/>
                </a:pPr>
                <a:endParaRPr lang="hu-HU" sz="2400" b="1" dirty="0" smtClean="0">
                  <a:solidFill>
                    <a:srgbClr val="0000FF"/>
                  </a:solidFill>
                </a:endParaRPr>
              </a:p>
              <a:p>
                <a:pPr marL="0" indent="0">
                  <a:spcBef>
                    <a:spcPts val="600"/>
                  </a:spcBef>
                  <a:buNone/>
                </a:pPr>
                <a:r>
                  <a:rPr lang="hu-HU" sz="2000" b="1" dirty="0">
                    <a:solidFill>
                      <a:srgbClr val="0000FF"/>
                    </a:solidFill>
                  </a:rPr>
                  <a:t> </a:t>
                </a:r>
                <a:r>
                  <a:rPr lang="hu-HU" sz="2000" b="1" dirty="0" smtClean="0">
                    <a:solidFill>
                      <a:srgbClr val="0000FF"/>
                    </a:solidFill>
                  </a:rPr>
                  <a:t>        </a:t>
                </a:r>
                <a:r>
                  <a:rPr lang="en-US" sz="2000" b="1" dirty="0" smtClean="0"/>
                  <a:t>ECAP </a:t>
                </a:r>
                <a:r>
                  <a:rPr lang="en-US" sz="2000" b="1" dirty="0"/>
                  <a:t>(4 </a:t>
                </a:r>
                <a:r>
                  <a:rPr lang="en-US" sz="2000" b="1" dirty="0" err="1"/>
                  <a:t>Bc</a:t>
                </a:r>
                <a:r>
                  <a:rPr lang="en-US" sz="2000" b="1" dirty="0" smtClean="0"/>
                  <a:t>)</a:t>
                </a:r>
                <a:r>
                  <a:rPr lang="hu-HU" sz="2000" b="1" dirty="0" smtClean="0"/>
                  <a:t> </a:t>
                </a:r>
                <a:r>
                  <a:rPr lang="hu-HU" sz="2000" b="1" dirty="0" err="1" smtClean="0"/>
                  <a:t>sample</a:t>
                </a:r>
                <a:r>
                  <a:rPr lang="hu-HU" sz="2000" b="1" dirty="0" smtClean="0"/>
                  <a:t>: 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hu-HU" sz="2000" b="1" dirty="0" smtClean="0">
                    <a:ea typeface="Calibri" panose="020F0502020204030204" pitchFamily="34" charset="0"/>
                    <a:cs typeface="Times New Roman" panose="02020603050405020304" pitchFamily="18" charset="0"/>
                  </a:rPr>
                  <a:t> = 260 nm,   </a:t>
                </a:r>
                <a:r>
                  <a:rPr lang="hu-HU" sz="2000" b="1" dirty="0" err="1" smtClean="0">
                    <a:ea typeface="Calibri" panose="020F0502020204030204" pitchFamily="34" charset="0"/>
                    <a:cs typeface="Times New Roman" panose="02020603050405020304" pitchFamily="18" charset="0"/>
                  </a:rPr>
                  <a:t>HPT_processed</a:t>
                </a:r>
                <a:r>
                  <a:rPr lang="hu-HU" sz="2000" b="1" dirty="0" smtClean="0"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hu-HU" sz="2000" b="1" dirty="0" err="1" smtClean="0">
                    <a:ea typeface="Calibri" panose="020F0502020204030204" pitchFamily="34" charset="0"/>
                    <a:cs typeface="Times New Roman" panose="02020603050405020304" pitchFamily="18" charset="0"/>
                  </a:rPr>
                  <a:t>sample</a:t>
                </a:r>
                <a:r>
                  <a:rPr lang="hu-HU" sz="2000" b="1" dirty="0" smtClean="0">
                    <a:ea typeface="Calibri" panose="020F0502020204030204" pitchFamily="34" charset="0"/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hu-HU" sz="20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 = </a:t>
                </a:r>
                <a:r>
                  <a:rPr lang="hu-HU" sz="2000" b="1" dirty="0" smtClean="0">
                    <a:ea typeface="Calibri" panose="020F0502020204030204" pitchFamily="34" charset="0"/>
                    <a:cs typeface="Times New Roman" panose="02020603050405020304" pitchFamily="18" charset="0"/>
                  </a:rPr>
                  <a:t>176 </a:t>
                </a:r>
                <a:r>
                  <a:rPr lang="hu-HU" sz="20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nm</a:t>
                </a:r>
              </a:p>
              <a:p>
                <a:pPr marL="0" indent="0">
                  <a:spcBef>
                    <a:spcPts val="600"/>
                  </a:spcBef>
                  <a:buNone/>
                </a:pPr>
                <a:endParaRPr lang="hu-HU" sz="24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spcBef>
                    <a:spcPts val="600"/>
                  </a:spcBef>
                  <a:buNone/>
                </a:pPr>
                <a:r>
                  <a:rPr lang="hu-HU" sz="2000" b="1" dirty="0" err="1" smtClean="0">
                    <a:solidFill>
                      <a:srgbClr val="0000FF"/>
                    </a:solidFill>
                  </a:rPr>
                  <a:t>At</a:t>
                </a:r>
                <a:r>
                  <a:rPr lang="hu-HU" sz="2000" b="1" dirty="0" smtClean="0">
                    <a:solidFill>
                      <a:srgbClr val="0000FF"/>
                    </a:solidFill>
                  </a:rPr>
                  <a:t> RT: </a:t>
                </a:r>
                <a:r>
                  <a:rPr lang="hu-HU" sz="2000" b="1" dirty="0" err="1" smtClean="0">
                    <a:solidFill>
                      <a:srgbClr val="0000FF"/>
                    </a:solidFill>
                  </a:rPr>
                  <a:t>low</a:t>
                </a:r>
                <a:r>
                  <a:rPr lang="hu-HU" sz="2000" b="1" dirty="0" smtClean="0">
                    <a:solidFill>
                      <a:srgbClr val="0000FF"/>
                    </a:solidFill>
                  </a:rPr>
                  <a:t> SRS, </a:t>
                </a:r>
              </a:p>
              <a:p>
                <a:pPr marL="0" indent="0">
                  <a:spcBef>
                    <a:spcPts val="600"/>
                  </a:spcBef>
                  <a:buNone/>
                </a:pPr>
                <a:r>
                  <a:rPr lang="hu-HU" sz="2000" b="1" dirty="0" err="1" smtClean="0">
                    <a:solidFill>
                      <a:srgbClr val="0000FF"/>
                    </a:solidFill>
                  </a:rPr>
                  <a:t>low</a:t>
                </a:r>
                <a:r>
                  <a:rPr lang="hu-HU" sz="2000" b="1" dirty="0" smtClean="0">
                    <a:solidFill>
                      <a:srgbClr val="0000FF"/>
                    </a:solidFill>
                  </a:rPr>
                  <a:t> </a:t>
                </a:r>
                <a:r>
                  <a:rPr lang="hu-HU" sz="2000" b="1" dirty="0" err="1" smtClean="0">
                    <a:solidFill>
                      <a:srgbClr val="0000FF"/>
                    </a:solidFill>
                  </a:rPr>
                  <a:t>ductility</a:t>
                </a:r>
                <a:endParaRPr lang="hu-HU" sz="2000" b="1" dirty="0">
                  <a:solidFill>
                    <a:srgbClr val="0000FF"/>
                  </a:solidFill>
                </a:endParaRPr>
              </a:p>
              <a:p>
                <a:pPr marL="0" indent="0">
                  <a:lnSpc>
                    <a:spcPct val="150000"/>
                  </a:lnSpc>
                  <a:spcBef>
                    <a:spcPts val="600"/>
                  </a:spcBef>
                  <a:buNone/>
                </a:pPr>
                <a:r>
                  <a:rPr lang="hu-HU" sz="2000" b="1" dirty="0"/>
                  <a:t> </a:t>
                </a:r>
                <a:endParaRPr lang="hu-HU" sz="2000" b="1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533400"/>
                <a:ext cx="8839199" cy="5643563"/>
              </a:xfrm>
              <a:blipFill>
                <a:blip r:embed="rId2"/>
                <a:stretch>
                  <a:fillRect l="-10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Élőláb hely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altLang="hu-HU" dirty="0" smtClean="0">
                <a:latin typeface="Lucida Calligraphy" panose="03010101010101010101" pitchFamily="66" charset="0"/>
              </a:rPr>
              <a:t>BNM-2019, Ufa, </a:t>
            </a:r>
            <a:r>
              <a:rPr lang="hu-HU" altLang="hu-HU" dirty="0" err="1" smtClean="0">
                <a:latin typeface="Lucida Calligraphy" panose="03010101010101010101" pitchFamily="66" charset="0"/>
              </a:rPr>
              <a:t>Russia</a:t>
            </a:r>
            <a:endParaRPr lang="hu-HU" altLang="hu-HU" dirty="0" smtClean="0">
              <a:latin typeface="Lucida Calligraphy" panose="03010101010101010101" pitchFamily="66" charset="0"/>
            </a:endParaRPr>
          </a:p>
          <a:p>
            <a:pPr>
              <a:defRPr/>
            </a:pPr>
            <a:r>
              <a:rPr lang="hu-HU" altLang="hu-HU" dirty="0" err="1" smtClean="0">
                <a:latin typeface="Lucida Calligraphy" panose="03010101010101010101" pitchFamily="66" charset="0"/>
              </a:rPr>
              <a:t>September</a:t>
            </a:r>
            <a:r>
              <a:rPr lang="hu-HU" altLang="hu-HU" dirty="0" smtClean="0">
                <a:latin typeface="Lucida Calligraphy" panose="03010101010101010101" pitchFamily="66" charset="0"/>
              </a:rPr>
              <a:t> 25-27, 2019</a:t>
            </a:r>
            <a:endParaRPr lang="en-US" altLang="hu-HU" dirty="0">
              <a:latin typeface="Lucida Calligraphy" panose="03010101010101010101" pitchFamily="66" charset="0"/>
            </a:endParaRPr>
          </a:p>
        </p:txBody>
      </p:sp>
      <p:graphicFrame>
        <p:nvGraphicFramePr>
          <p:cNvPr id="5" name="Tábláza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7151672"/>
              </p:ext>
            </p:extLst>
          </p:nvPr>
        </p:nvGraphicFramePr>
        <p:xfrm>
          <a:off x="381000" y="1701687"/>
          <a:ext cx="8077198" cy="136975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75640">
                  <a:extLst>
                    <a:ext uri="{9D8B030D-6E8A-4147-A177-3AD203B41FA5}">
                      <a16:colId xmlns:a16="http://schemas.microsoft.com/office/drawing/2014/main" val="1618423617"/>
                    </a:ext>
                  </a:extLst>
                </a:gridCol>
                <a:gridCol w="1397977">
                  <a:extLst>
                    <a:ext uri="{9D8B030D-6E8A-4147-A177-3AD203B41FA5}">
                      <a16:colId xmlns:a16="http://schemas.microsoft.com/office/drawing/2014/main" val="73771824"/>
                    </a:ext>
                  </a:extLst>
                </a:gridCol>
                <a:gridCol w="1242646">
                  <a:extLst>
                    <a:ext uri="{9D8B030D-6E8A-4147-A177-3AD203B41FA5}">
                      <a16:colId xmlns:a16="http://schemas.microsoft.com/office/drawing/2014/main" val="1564699739"/>
                    </a:ext>
                  </a:extLst>
                </a:gridCol>
                <a:gridCol w="1598735">
                  <a:extLst>
                    <a:ext uri="{9D8B030D-6E8A-4147-A177-3AD203B41FA5}">
                      <a16:colId xmlns:a16="http://schemas.microsoft.com/office/drawing/2014/main" val="4037288755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768328687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3535442966"/>
                    </a:ext>
                  </a:extLst>
                </a:gridCol>
              </a:tblGrid>
              <a:tr h="35100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</a:rPr>
                        <a:t>SRS at RT</a:t>
                      </a:r>
                      <a:endParaRPr lang="hu-HU" sz="1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</a:rPr>
                        <a:t>at 100 </a:t>
                      </a:r>
                      <a:r>
                        <a:rPr lang="en-US" sz="1800" b="1" baseline="30000">
                          <a:solidFill>
                            <a:schemeClr val="tx1"/>
                          </a:solidFill>
                          <a:effectLst/>
                        </a:rPr>
                        <a:t>o</a:t>
                      </a: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</a:rPr>
                        <a:t>C</a:t>
                      </a:r>
                      <a:endParaRPr lang="hu-HU" sz="1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</a:rPr>
                        <a:t>at 120 </a:t>
                      </a:r>
                      <a:r>
                        <a:rPr lang="en-US" sz="1800" b="1" baseline="30000" dirty="0" err="1">
                          <a:solidFill>
                            <a:schemeClr val="tx1"/>
                          </a:solidFill>
                          <a:effectLst/>
                        </a:rPr>
                        <a:t>o</a:t>
                      </a:r>
                      <a:r>
                        <a:rPr lang="en-US" sz="1800" b="1" dirty="0" err="1">
                          <a:solidFill>
                            <a:schemeClr val="tx1"/>
                          </a:solidFill>
                          <a:effectLst/>
                        </a:rPr>
                        <a:t>C</a:t>
                      </a:r>
                      <a:endParaRPr lang="hu-H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</a:rPr>
                        <a:t>at 140 </a:t>
                      </a:r>
                      <a:r>
                        <a:rPr lang="en-US" sz="1800" b="1" baseline="30000">
                          <a:solidFill>
                            <a:schemeClr val="tx1"/>
                          </a:solidFill>
                          <a:effectLst/>
                        </a:rPr>
                        <a:t>o</a:t>
                      </a: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</a:rPr>
                        <a:t>C</a:t>
                      </a:r>
                      <a:endParaRPr lang="hu-HU" sz="1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</a:rPr>
                        <a:t>at 170 </a:t>
                      </a:r>
                      <a:r>
                        <a:rPr lang="en-US" sz="1800" b="1" baseline="30000">
                          <a:solidFill>
                            <a:schemeClr val="tx1"/>
                          </a:solidFill>
                          <a:effectLst/>
                        </a:rPr>
                        <a:t>o</a:t>
                      </a: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</a:rPr>
                        <a:t>C</a:t>
                      </a:r>
                      <a:endParaRPr lang="hu-HU" sz="1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758334"/>
                  </a:ext>
                </a:extLst>
              </a:tr>
              <a:tr h="50107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</a:rPr>
                        <a:t>ECAP (4 </a:t>
                      </a:r>
                      <a:r>
                        <a:rPr lang="en-US" sz="1800" b="1" dirty="0" err="1">
                          <a:solidFill>
                            <a:schemeClr val="tx1"/>
                          </a:solidFill>
                          <a:effectLst/>
                        </a:rPr>
                        <a:t>Bc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hu-H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</a:rPr>
                        <a:t>0.07</a:t>
                      </a:r>
                      <a:endParaRPr lang="hu-HU" sz="2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</a:rPr>
                        <a:t>0.15</a:t>
                      </a:r>
                      <a:endParaRPr lang="hu-HU" sz="2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</a:rPr>
                        <a:t>0.32</a:t>
                      </a:r>
                      <a:endParaRPr lang="hu-HU" sz="2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FF0000"/>
                          </a:solidFill>
                          <a:effectLst/>
                        </a:rPr>
                        <a:t>0.32</a:t>
                      </a:r>
                      <a:endParaRPr lang="hu-HU" sz="2000" b="1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FF0000"/>
                          </a:solidFill>
                          <a:effectLst/>
                        </a:rPr>
                        <a:t>0.36</a:t>
                      </a:r>
                      <a:endParaRPr lang="hu-HU" sz="2000" b="1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09731339"/>
                  </a:ext>
                </a:extLst>
              </a:tr>
              <a:tr h="35100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</a:rPr>
                        <a:t>HPT_10</a:t>
                      </a:r>
                      <a:endParaRPr lang="hu-H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rgbClr val="FF0000"/>
                          </a:solidFill>
                          <a:effectLst/>
                        </a:rPr>
                        <a:t>0.1</a:t>
                      </a:r>
                      <a:r>
                        <a:rPr lang="hu-HU" sz="2000" b="1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hu-HU" sz="2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</a:rPr>
                        <a:t>0.45</a:t>
                      </a:r>
                      <a:endParaRPr lang="hu-HU" sz="2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</a:rPr>
                        <a:t>0.44</a:t>
                      </a:r>
                      <a:endParaRPr lang="hu-HU" sz="2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</a:rPr>
                        <a:t>0.41</a:t>
                      </a:r>
                      <a:endParaRPr lang="hu-HU" sz="2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</a:rPr>
                        <a:t>0.41</a:t>
                      </a:r>
                      <a:endParaRPr lang="hu-HU" sz="2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9820642"/>
                  </a:ext>
                </a:extLst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695450" y="35893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3847292"/>
            <a:ext cx="3207894" cy="2460713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1957" y="3882766"/>
            <a:ext cx="2511600" cy="2426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035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0" y="76200"/>
            <a:ext cx="4314030" cy="380999"/>
          </a:xfrm>
        </p:spPr>
        <p:txBody>
          <a:bodyPr/>
          <a:lstStyle/>
          <a:p>
            <a:pPr algn="r">
              <a:lnSpc>
                <a:spcPct val="150000"/>
              </a:lnSpc>
            </a:pPr>
            <a:r>
              <a:rPr lang="hu-HU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New </a:t>
            </a:r>
            <a:r>
              <a:rPr lang="hu-HU" sz="1600" i="1" u="sng" dirty="0" err="1">
                <a:solidFill>
                  <a:srgbClr val="FF0000"/>
                </a:solidFill>
                <a:latin typeface="Footlight MT Light" panose="0204060206030A020304" pitchFamily="18" charset="0"/>
              </a:rPr>
              <a:t>results</a:t>
            </a:r>
            <a:r>
              <a:rPr lang="hu-HU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: </a:t>
            </a:r>
            <a:r>
              <a:rPr lang="en-US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Ultrafine-grained </a:t>
            </a:r>
            <a:r>
              <a:rPr lang="en-US" sz="1600" i="1" u="sng" dirty="0" err="1">
                <a:solidFill>
                  <a:srgbClr val="FF0000"/>
                </a:solidFill>
                <a:latin typeface="Footlight MT Light" panose="0204060206030A020304" pitchFamily="18" charset="0"/>
              </a:rPr>
              <a:t>AlZnMg</a:t>
            </a:r>
            <a:r>
              <a:rPr lang="en-US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 alloys</a:t>
            </a:r>
            <a: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  <a:t/>
            </a:r>
            <a:b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</a:br>
            <a:r>
              <a:rPr lang="hu-HU" sz="2400" dirty="0"/>
              <a:t>	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533400"/>
                <a:ext cx="8839199" cy="5643563"/>
              </a:xfrm>
            </p:spPr>
            <p:txBody>
              <a:bodyPr/>
              <a:lstStyle/>
              <a:p>
                <a:pPr marL="0" indent="0">
                  <a:lnSpc>
                    <a:spcPct val="150000"/>
                  </a:lnSpc>
                  <a:spcBef>
                    <a:spcPts val="600"/>
                  </a:spcBef>
                  <a:buNone/>
                </a:pPr>
                <a:r>
                  <a:rPr lang="hu-HU" sz="2400" b="1" i="1" u="sng" dirty="0">
                    <a:solidFill>
                      <a:srgbClr val="FF0000"/>
                    </a:solidFill>
                  </a:rPr>
                  <a:t>New </a:t>
                </a:r>
                <a:r>
                  <a:rPr lang="hu-HU" sz="2400" b="1" i="1" u="sng" dirty="0" err="1">
                    <a:solidFill>
                      <a:srgbClr val="FF0000"/>
                    </a:solidFill>
                  </a:rPr>
                  <a:t>results</a:t>
                </a:r>
                <a:r>
                  <a:rPr lang="hu-HU" sz="2400" b="1" i="1" u="sng" dirty="0">
                    <a:solidFill>
                      <a:srgbClr val="FF0000"/>
                    </a:solidFill>
                  </a:rPr>
                  <a:t> </a:t>
                </a:r>
                <a:r>
                  <a:rPr lang="hu-HU" sz="2400" b="1" i="1" u="sng" dirty="0" err="1">
                    <a:solidFill>
                      <a:srgbClr val="FF0000"/>
                    </a:solidFill>
                  </a:rPr>
                  <a:t>on</a:t>
                </a:r>
                <a:r>
                  <a:rPr lang="hu-HU" sz="2400" b="1" i="1" u="sng" dirty="0">
                    <a:solidFill>
                      <a:srgbClr val="FF0000"/>
                    </a:solidFill>
                  </a:rPr>
                  <a:t> </a:t>
                </a:r>
                <a:r>
                  <a:rPr lang="hu-HU" sz="2400" b="1" i="1" u="sng" dirty="0" err="1" smtClean="0">
                    <a:solidFill>
                      <a:srgbClr val="FF0000"/>
                    </a:solidFill>
                  </a:rPr>
                  <a:t>ductility</a:t>
                </a:r>
                <a:r>
                  <a:rPr lang="hu-HU" sz="2400" b="1" i="1" u="sng" dirty="0" smtClean="0">
                    <a:solidFill>
                      <a:srgbClr val="FF0000"/>
                    </a:solidFill>
                  </a:rPr>
                  <a:t> of </a:t>
                </a:r>
                <a:r>
                  <a:rPr lang="hu-HU" sz="2400" b="1" i="1" u="sng" dirty="0" err="1" smtClean="0">
                    <a:solidFill>
                      <a:srgbClr val="FF0000"/>
                    </a:solidFill>
                  </a:rPr>
                  <a:t>the</a:t>
                </a:r>
                <a:r>
                  <a:rPr lang="hu-HU" sz="2400" b="1" i="1" u="sng" dirty="0" smtClean="0">
                    <a:solidFill>
                      <a:srgbClr val="FF0000"/>
                    </a:solidFill>
                  </a:rPr>
                  <a:t> UFG </a:t>
                </a:r>
                <a:r>
                  <a:rPr lang="hu-HU" sz="2400" b="1" i="1" u="sng" dirty="0" err="1" smtClean="0">
                    <a:solidFill>
                      <a:srgbClr val="FF0000"/>
                    </a:solidFill>
                  </a:rPr>
                  <a:t>AlZnMgZr</a:t>
                </a:r>
                <a:r>
                  <a:rPr lang="hu-HU" sz="2400" b="1" i="1" u="sng" dirty="0" smtClean="0">
                    <a:solidFill>
                      <a:srgbClr val="FF0000"/>
                    </a:solidFill>
                  </a:rPr>
                  <a:t> </a:t>
                </a:r>
                <a:r>
                  <a:rPr lang="hu-HU" sz="2400" b="1" i="1" u="sng" dirty="0" err="1" smtClean="0">
                    <a:solidFill>
                      <a:srgbClr val="FF0000"/>
                    </a:solidFill>
                  </a:rPr>
                  <a:t>samples</a:t>
                </a:r>
                <a:r>
                  <a:rPr lang="hu-HU" sz="2400" b="1" i="1" dirty="0" smtClean="0">
                    <a:solidFill>
                      <a:srgbClr val="FF0000"/>
                    </a:solidFill>
                  </a:rPr>
                  <a:t>:</a:t>
                </a:r>
              </a:p>
              <a:p>
                <a:pPr marL="0" indent="0">
                  <a:spcBef>
                    <a:spcPts val="600"/>
                  </a:spcBef>
                  <a:buNone/>
                </a:pPr>
                <a:r>
                  <a:rPr lang="hu-HU" sz="2400" b="1" i="1" dirty="0" smtClean="0">
                    <a:solidFill>
                      <a:srgbClr val="FF0000"/>
                    </a:solidFill>
                  </a:rPr>
                  <a:t>  </a:t>
                </a:r>
                <a:r>
                  <a:rPr lang="hu-HU" sz="2400" b="1" dirty="0" err="1" smtClean="0">
                    <a:solidFill>
                      <a:srgbClr val="0000FF"/>
                    </a:solidFill>
                  </a:rPr>
                  <a:t>Strain</a:t>
                </a:r>
                <a:r>
                  <a:rPr lang="hu-HU" sz="2400" b="1" dirty="0" smtClean="0">
                    <a:solidFill>
                      <a:srgbClr val="0000FF"/>
                    </a:solidFill>
                  </a:rPr>
                  <a:t> </a:t>
                </a:r>
                <a:r>
                  <a:rPr lang="hu-HU" sz="2400" b="1" dirty="0" err="1" smtClean="0">
                    <a:solidFill>
                      <a:srgbClr val="0000FF"/>
                    </a:solidFill>
                  </a:rPr>
                  <a:t>rate</a:t>
                </a:r>
                <a:r>
                  <a:rPr lang="hu-HU" sz="2400" b="1" dirty="0" smtClean="0">
                    <a:solidFill>
                      <a:srgbClr val="0000FF"/>
                    </a:solidFill>
                  </a:rPr>
                  <a:t> </a:t>
                </a:r>
                <a:r>
                  <a:rPr lang="hu-HU" sz="2400" b="1" dirty="0" err="1" smtClean="0">
                    <a:solidFill>
                      <a:srgbClr val="0000FF"/>
                    </a:solidFill>
                  </a:rPr>
                  <a:t>sensitivity</a:t>
                </a:r>
                <a:r>
                  <a:rPr lang="hu-HU" sz="2400" b="1" dirty="0" smtClean="0">
                    <a:solidFill>
                      <a:srgbClr val="0000FF"/>
                    </a:solidFill>
                  </a:rPr>
                  <a:t> (SRS) </a:t>
                </a:r>
                <a:r>
                  <a:rPr lang="hu-HU" sz="2400" b="1" dirty="0" err="1" smtClean="0">
                    <a:solidFill>
                      <a:srgbClr val="0000FF"/>
                    </a:solidFill>
                  </a:rPr>
                  <a:t>obtained</a:t>
                </a:r>
                <a:r>
                  <a:rPr lang="hu-HU" sz="2400" b="1" dirty="0" smtClean="0">
                    <a:solidFill>
                      <a:srgbClr val="0000FF"/>
                    </a:solidFill>
                  </a:rPr>
                  <a:t> </a:t>
                </a:r>
                <a:r>
                  <a:rPr lang="hu-HU" sz="2400" b="1" dirty="0" err="1" smtClean="0">
                    <a:solidFill>
                      <a:srgbClr val="0000FF"/>
                    </a:solidFill>
                  </a:rPr>
                  <a:t>at</a:t>
                </a:r>
                <a:r>
                  <a:rPr lang="hu-HU" sz="2400" b="1" dirty="0" smtClean="0">
                    <a:solidFill>
                      <a:srgbClr val="0000FF"/>
                    </a:solidFill>
                  </a:rPr>
                  <a:t> </a:t>
                </a:r>
                <a:r>
                  <a:rPr lang="hu-HU" sz="2400" b="1" dirty="0" err="1" smtClean="0">
                    <a:solidFill>
                      <a:srgbClr val="0000FF"/>
                    </a:solidFill>
                  </a:rPr>
                  <a:t>different</a:t>
                </a:r>
                <a:r>
                  <a:rPr lang="hu-HU" sz="2400" b="1" dirty="0" smtClean="0">
                    <a:solidFill>
                      <a:srgbClr val="0000FF"/>
                    </a:solidFill>
                  </a:rPr>
                  <a:t> </a:t>
                </a:r>
                <a:r>
                  <a:rPr lang="hu-HU" sz="2400" b="1" dirty="0" err="1" smtClean="0">
                    <a:solidFill>
                      <a:srgbClr val="0000FF"/>
                    </a:solidFill>
                  </a:rPr>
                  <a:t>temperatures</a:t>
                </a:r>
                <a:endParaRPr lang="hu-HU" sz="2400" b="1" dirty="0" smtClean="0">
                  <a:solidFill>
                    <a:srgbClr val="0000FF"/>
                  </a:solidFill>
                </a:endParaRPr>
              </a:p>
              <a:p>
                <a:pPr marL="0" indent="0">
                  <a:spcBef>
                    <a:spcPts val="600"/>
                  </a:spcBef>
                  <a:buNone/>
                </a:pPr>
                <a:endParaRPr lang="hu-HU" sz="2400" b="1" dirty="0">
                  <a:solidFill>
                    <a:srgbClr val="0000FF"/>
                  </a:solidFill>
                </a:endParaRPr>
              </a:p>
              <a:p>
                <a:pPr marL="0" indent="0">
                  <a:spcBef>
                    <a:spcPts val="600"/>
                  </a:spcBef>
                  <a:buNone/>
                </a:pPr>
                <a:endParaRPr lang="hu-HU" sz="2400" b="1" dirty="0" smtClean="0">
                  <a:solidFill>
                    <a:srgbClr val="0000FF"/>
                  </a:solidFill>
                </a:endParaRPr>
              </a:p>
              <a:p>
                <a:pPr marL="0" indent="0">
                  <a:spcBef>
                    <a:spcPts val="600"/>
                  </a:spcBef>
                  <a:buNone/>
                </a:pPr>
                <a:endParaRPr lang="hu-HU" sz="2400" b="1" dirty="0">
                  <a:solidFill>
                    <a:srgbClr val="0000FF"/>
                  </a:solidFill>
                </a:endParaRPr>
              </a:p>
              <a:p>
                <a:pPr marL="0" indent="0">
                  <a:spcBef>
                    <a:spcPts val="600"/>
                  </a:spcBef>
                  <a:buNone/>
                </a:pPr>
                <a:endParaRPr lang="hu-HU" sz="2400" b="1" dirty="0" smtClean="0">
                  <a:solidFill>
                    <a:srgbClr val="0000FF"/>
                  </a:solidFill>
                </a:endParaRPr>
              </a:p>
              <a:p>
                <a:pPr marL="0" indent="0">
                  <a:spcBef>
                    <a:spcPts val="600"/>
                  </a:spcBef>
                  <a:buNone/>
                </a:pPr>
                <a:r>
                  <a:rPr lang="hu-HU" sz="2000" b="1" dirty="0" smtClean="0"/>
                  <a:t>    </a:t>
                </a:r>
                <a:r>
                  <a:rPr lang="en-US" sz="2000" b="1" dirty="0" smtClean="0"/>
                  <a:t>ECAP </a:t>
                </a:r>
                <a:r>
                  <a:rPr lang="en-US" sz="2000" b="1" dirty="0"/>
                  <a:t>(4 </a:t>
                </a:r>
                <a:r>
                  <a:rPr lang="en-US" sz="2000" b="1" dirty="0" err="1"/>
                  <a:t>Bc</a:t>
                </a:r>
                <a:r>
                  <a:rPr lang="en-US" sz="2000" b="1" dirty="0"/>
                  <a:t>)</a:t>
                </a:r>
                <a:r>
                  <a:rPr lang="hu-HU" sz="2000" b="1" dirty="0"/>
                  <a:t> </a:t>
                </a:r>
                <a:r>
                  <a:rPr lang="hu-HU" sz="2000" b="1" dirty="0" err="1"/>
                  <a:t>sample</a:t>
                </a:r>
                <a:r>
                  <a:rPr lang="hu-HU" sz="2000" b="1" dirty="0"/>
                  <a:t>: 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hu-HU" sz="20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 = 260 nm,   </a:t>
                </a:r>
                <a:r>
                  <a:rPr lang="hu-HU" sz="2000" b="1" dirty="0" err="1">
                    <a:ea typeface="Calibri" panose="020F0502020204030204" pitchFamily="34" charset="0"/>
                    <a:cs typeface="Times New Roman" panose="02020603050405020304" pitchFamily="18" charset="0"/>
                  </a:rPr>
                  <a:t>HPT_processed</a:t>
                </a:r>
                <a:r>
                  <a:rPr lang="hu-HU" sz="20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hu-HU" sz="2000" b="1" dirty="0" err="1">
                    <a:ea typeface="Calibri" panose="020F0502020204030204" pitchFamily="34" charset="0"/>
                    <a:cs typeface="Times New Roman" panose="02020603050405020304" pitchFamily="18" charset="0"/>
                  </a:rPr>
                  <a:t>sample</a:t>
                </a:r>
                <a:r>
                  <a:rPr lang="hu-HU" sz="20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hu-HU" sz="20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 = </a:t>
                </a:r>
                <a:r>
                  <a:rPr lang="hu-HU" sz="2000" b="1" dirty="0" smtClean="0">
                    <a:ea typeface="Calibri" panose="020F0502020204030204" pitchFamily="34" charset="0"/>
                    <a:cs typeface="Times New Roman" panose="02020603050405020304" pitchFamily="18" charset="0"/>
                  </a:rPr>
                  <a:t>176 nm</a:t>
                </a:r>
              </a:p>
              <a:p>
                <a:pPr marL="0" indent="0">
                  <a:spcBef>
                    <a:spcPts val="600"/>
                  </a:spcBef>
                  <a:buNone/>
                </a:pPr>
                <a:endParaRPr lang="hu-HU" sz="2000" b="1" dirty="0" smtClean="0">
                  <a:solidFill>
                    <a:srgbClr val="0000FF"/>
                  </a:solidFill>
                </a:endParaRPr>
              </a:p>
              <a:p>
                <a:pPr marL="0" indent="0">
                  <a:spcBef>
                    <a:spcPts val="600"/>
                  </a:spcBef>
                  <a:buNone/>
                </a:pPr>
                <a:r>
                  <a:rPr lang="hu-HU" sz="2000" b="1" dirty="0" smtClean="0">
                    <a:solidFill>
                      <a:srgbClr val="0000FF"/>
                    </a:solidFill>
                  </a:rPr>
                  <a:t>    -</a:t>
                </a:r>
                <a:r>
                  <a:rPr lang="hu-HU" sz="2000" b="1" dirty="0" err="1" smtClean="0">
                    <a:solidFill>
                      <a:srgbClr val="0000FF"/>
                    </a:solidFill>
                  </a:rPr>
                  <a:t>For</a:t>
                </a:r>
                <a:r>
                  <a:rPr lang="hu-HU" sz="2000" b="1" dirty="0" smtClean="0">
                    <a:solidFill>
                      <a:srgbClr val="0000FF"/>
                    </a:solidFill>
                  </a:rPr>
                  <a:t> ECAP-</a:t>
                </a:r>
                <a:r>
                  <a:rPr lang="hu-HU" sz="2000" b="1" dirty="0" err="1" smtClean="0">
                    <a:solidFill>
                      <a:srgbClr val="0000FF"/>
                    </a:solidFill>
                  </a:rPr>
                  <a:t>processed</a:t>
                </a:r>
                <a:r>
                  <a:rPr lang="hu-HU" sz="2000" b="1" dirty="0" smtClean="0">
                    <a:solidFill>
                      <a:srgbClr val="0000FF"/>
                    </a:solidFill>
                  </a:rPr>
                  <a:t> </a:t>
                </a:r>
                <a:r>
                  <a:rPr lang="hu-HU" sz="2000" b="1" dirty="0" err="1" smtClean="0">
                    <a:solidFill>
                      <a:srgbClr val="0000FF"/>
                    </a:solidFill>
                  </a:rPr>
                  <a:t>samples</a:t>
                </a:r>
                <a:r>
                  <a:rPr lang="hu-HU" sz="2000" b="1" dirty="0" smtClean="0">
                    <a:solidFill>
                      <a:srgbClr val="0000FF"/>
                    </a:solidFill>
                  </a:rPr>
                  <a:t> </a:t>
                </a:r>
                <a:r>
                  <a:rPr lang="hu-HU" sz="2000" b="1" dirty="0" err="1" smtClean="0">
                    <a:solidFill>
                      <a:srgbClr val="0000FF"/>
                    </a:solidFill>
                  </a:rPr>
                  <a:t>having</a:t>
                </a:r>
                <a:r>
                  <a:rPr lang="hu-HU" sz="2000" b="1" dirty="0" smtClean="0">
                    <a:solidFill>
                      <a:srgbClr val="0000FF"/>
                    </a:solidFill>
                  </a:rPr>
                  <a:t> </a:t>
                </a:r>
                <a:r>
                  <a:rPr lang="hu-HU" sz="2000" b="1" dirty="0" err="1" smtClean="0">
                    <a:solidFill>
                      <a:srgbClr val="0000FF"/>
                    </a:solidFill>
                  </a:rPr>
                  <a:t>higher</a:t>
                </a:r>
                <a:r>
                  <a:rPr lang="hu-HU" sz="2000" b="1" dirty="0" smtClean="0">
                    <a:solidFill>
                      <a:srgbClr val="0000FF"/>
                    </a:solidFill>
                  </a:rPr>
                  <a:t> </a:t>
                </a:r>
                <a:r>
                  <a:rPr lang="hu-HU" sz="2000" b="1" dirty="0" err="1" smtClean="0">
                    <a:solidFill>
                      <a:srgbClr val="0000FF"/>
                    </a:solidFill>
                  </a:rPr>
                  <a:t>grain-size</a:t>
                </a:r>
                <a:r>
                  <a:rPr lang="hu-HU" sz="2000" b="1" dirty="0" smtClean="0">
                    <a:solidFill>
                      <a:srgbClr val="0000FF"/>
                    </a:solidFill>
                  </a:rPr>
                  <a:t>, SRS is more </a:t>
                </a:r>
                <a:r>
                  <a:rPr lang="hu-HU" sz="2000" b="1" dirty="0" err="1" smtClean="0">
                    <a:solidFill>
                      <a:srgbClr val="0000FF"/>
                    </a:solidFill>
                  </a:rPr>
                  <a:t>sensitive</a:t>
                </a:r>
                <a:r>
                  <a:rPr lang="hu-HU" sz="2000" b="1" dirty="0" smtClean="0">
                    <a:solidFill>
                      <a:srgbClr val="0000FF"/>
                    </a:solidFill>
                  </a:rPr>
                  <a:t> </a:t>
                </a:r>
                <a:r>
                  <a:rPr lang="hu-HU" sz="2000" b="1" dirty="0" err="1" smtClean="0">
                    <a:solidFill>
                      <a:srgbClr val="0000FF"/>
                    </a:solidFill>
                  </a:rPr>
                  <a:t>to</a:t>
                </a:r>
                <a:r>
                  <a:rPr lang="hu-HU" sz="2000" b="1" dirty="0" smtClean="0">
                    <a:solidFill>
                      <a:srgbClr val="0000FF"/>
                    </a:solidFill>
                  </a:rPr>
                  <a:t> </a:t>
                </a:r>
                <a:r>
                  <a:rPr lang="hu-HU" sz="2000" b="1" dirty="0" err="1" smtClean="0">
                    <a:solidFill>
                      <a:srgbClr val="0000FF"/>
                    </a:solidFill>
                  </a:rPr>
                  <a:t>the</a:t>
                </a:r>
                <a:r>
                  <a:rPr lang="hu-HU" sz="2000" b="1" dirty="0" smtClean="0">
                    <a:solidFill>
                      <a:srgbClr val="0000FF"/>
                    </a:solidFill>
                  </a:rPr>
                  <a:t> testing </a:t>
                </a:r>
                <a:r>
                  <a:rPr lang="hu-HU" sz="2000" b="1" dirty="0" err="1" smtClean="0">
                    <a:solidFill>
                      <a:srgbClr val="0000FF"/>
                    </a:solidFill>
                  </a:rPr>
                  <a:t>temperature</a:t>
                </a:r>
                <a:endParaRPr lang="hu-HU" sz="2000" b="1" dirty="0" smtClean="0">
                  <a:solidFill>
                    <a:srgbClr val="0000FF"/>
                  </a:solidFill>
                </a:endParaRPr>
              </a:p>
              <a:p>
                <a:pPr marL="0" indent="0">
                  <a:spcBef>
                    <a:spcPts val="600"/>
                  </a:spcBef>
                  <a:buNone/>
                </a:pPr>
                <a:endParaRPr lang="hu-HU" sz="2000" b="1" dirty="0">
                  <a:solidFill>
                    <a:srgbClr val="0000FF"/>
                  </a:solidFill>
                </a:endParaRPr>
              </a:p>
              <a:p>
                <a:pPr marL="0" indent="0">
                  <a:spcBef>
                    <a:spcPts val="600"/>
                  </a:spcBef>
                  <a:buNone/>
                </a:pPr>
                <a:r>
                  <a:rPr lang="hu-HU" sz="2000" b="1" dirty="0" smtClean="0">
                    <a:solidFill>
                      <a:srgbClr val="0000FF"/>
                    </a:solidFill>
                  </a:rPr>
                  <a:t>    - SRS of HPT-</a:t>
                </a:r>
                <a:r>
                  <a:rPr lang="hu-HU" sz="2000" b="1" dirty="0" err="1" smtClean="0">
                    <a:solidFill>
                      <a:srgbClr val="0000FF"/>
                    </a:solidFill>
                  </a:rPr>
                  <a:t>processed</a:t>
                </a:r>
                <a:r>
                  <a:rPr lang="hu-HU" sz="2000" b="1" dirty="0" smtClean="0">
                    <a:solidFill>
                      <a:srgbClr val="0000FF"/>
                    </a:solidFill>
                  </a:rPr>
                  <a:t> </a:t>
                </a:r>
                <a:r>
                  <a:rPr lang="hu-HU" sz="2000" b="1" dirty="0" err="1" smtClean="0">
                    <a:solidFill>
                      <a:srgbClr val="0000FF"/>
                    </a:solidFill>
                  </a:rPr>
                  <a:t>sample</a:t>
                </a:r>
                <a:r>
                  <a:rPr lang="hu-HU" sz="2000" b="1" dirty="0" smtClean="0">
                    <a:solidFill>
                      <a:srgbClr val="0000FF"/>
                    </a:solidFill>
                  </a:rPr>
                  <a:t> is almost constant in </a:t>
                </a:r>
                <a:r>
                  <a:rPr lang="hu-HU" sz="2000" b="1" dirty="0" err="1" smtClean="0">
                    <a:solidFill>
                      <a:srgbClr val="0000FF"/>
                    </a:solidFill>
                  </a:rPr>
                  <a:t>at</a:t>
                </a:r>
                <a:r>
                  <a:rPr lang="hu-HU" sz="2000" b="1" dirty="0" smtClean="0">
                    <a:solidFill>
                      <a:srgbClr val="0000FF"/>
                    </a:solidFill>
                  </a:rPr>
                  <a:t> </a:t>
                </a:r>
                <a:r>
                  <a:rPr lang="hu-HU" sz="2000" b="1" dirty="0" err="1" smtClean="0">
                    <a:solidFill>
                      <a:srgbClr val="0000FF"/>
                    </a:solidFill>
                  </a:rPr>
                  <a:t>higher</a:t>
                </a:r>
                <a:r>
                  <a:rPr lang="hu-HU" sz="2000" b="1" dirty="0" smtClean="0">
                    <a:solidFill>
                      <a:srgbClr val="0000FF"/>
                    </a:solidFill>
                  </a:rPr>
                  <a:t> </a:t>
                </a:r>
                <a:r>
                  <a:rPr lang="hu-HU" sz="2000" b="1" dirty="0" err="1" smtClean="0">
                    <a:solidFill>
                      <a:srgbClr val="0000FF"/>
                    </a:solidFill>
                  </a:rPr>
                  <a:t>temperatures</a:t>
                </a:r>
                <a:endParaRPr lang="hu-HU" sz="2000" b="1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533400"/>
                <a:ext cx="8839199" cy="5643563"/>
              </a:xfrm>
              <a:blipFill>
                <a:blip r:embed="rId2"/>
                <a:stretch>
                  <a:fillRect l="-1034" r="-6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Élőláb hely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altLang="hu-HU" dirty="0" smtClean="0">
                <a:latin typeface="Lucida Calligraphy" panose="03010101010101010101" pitchFamily="66" charset="0"/>
              </a:rPr>
              <a:t>BNM-2019, Ufa, </a:t>
            </a:r>
            <a:r>
              <a:rPr lang="hu-HU" altLang="hu-HU" dirty="0" err="1" smtClean="0">
                <a:latin typeface="Lucida Calligraphy" panose="03010101010101010101" pitchFamily="66" charset="0"/>
              </a:rPr>
              <a:t>Russia</a:t>
            </a:r>
            <a:endParaRPr lang="hu-HU" altLang="hu-HU" dirty="0" smtClean="0">
              <a:latin typeface="Lucida Calligraphy" panose="03010101010101010101" pitchFamily="66" charset="0"/>
            </a:endParaRPr>
          </a:p>
          <a:p>
            <a:pPr>
              <a:defRPr/>
            </a:pPr>
            <a:r>
              <a:rPr lang="hu-HU" altLang="hu-HU" dirty="0" err="1" smtClean="0">
                <a:latin typeface="Lucida Calligraphy" panose="03010101010101010101" pitchFamily="66" charset="0"/>
              </a:rPr>
              <a:t>September</a:t>
            </a:r>
            <a:r>
              <a:rPr lang="hu-HU" altLang="hu-HU" dirty="0" smtClean="0">
                <a:latin typeface="Lucida Calligraphy" panose="03010101010101010101" pitchFamily="66" charset="0"/>
              </a:rPr>
              <a:t> 25-27, 2019</a:t>
            </a:r>
            <a:endParaRPr lang="en-US" altLang="hu-HU" dirty="0">
              <a:latin typeface="Lucida Calligraphy" panose="03010101010101010101" pitchFamily="66" charset="0"/>
            </a:endParaRPr>
          </a:p>
        </p:txBody>
      </p:sp>
      <p:graphicFrame>
        <p:nvGraphicFramePr>
          <p:cNvPr id="5" name="Tábláza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7151672"/>
              </p:ext>
            </p:extLst>
          </p:nvPr>
        </p:nvGraphicFramePr>
        <p:xfrm>
          <a:off x="381000" y="1701687"/>
          <a:ext cx="8077198" cy="136975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75640">
                  <a:extLst>
                    <a:ext uri="{9D8B030D-6E8A-4147-A177-3AD203B41FA5}">
                      <a16:colId xmlns:a16="http://schemas.microsoft.com/office/drawing/2014/main" val="1618423617"/>
                    </a:ext>
                  </a:extLst>
                </a:gridCol>
                <a:gridCol w="1397977">
                  <a:extLst>
                    <a:ext uri="{9D8B030D-6E8A-4147-A177-3AD203B41FA5}">
                      <a16:colId xmlns:a16="http://schemas.microsoft.com/office/drawing/2014/main" val="73771824"/>
                    </a:ext>
                  </a:extLst>
                </a:gridCol>
                <a:gridCol w="1242646">
                  <a:extLst>
                    <a:ext uri="{9D8B030D-6E8A-4147-A177-3AD203B41FA5}">
                      <a16:colId xmlns:a16="http://schemas.microsoft.com/office/drawing/2014/main" val="1564699739"/>
                    </a:ext>
                  </a:extLst>
                </a:gridCol>
                <a:gridCol w="1598735">
                  <a:extLst>
                    <a:ext uri="{9D8B030D-6E8A-4147-A177-3AD203B41FA5}">
                      <a16:colId xmlns:a16="http://schemas.microsoft.com/office/drawing/2014/main" val="4037288755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768328687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3535442966"/>
                    </a:ext>
                  </a:extLst>
                </a:gridCol>
              </a:tblGrid>
              <a:tr h="35100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hu-H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</a:rPr>
                        <a:t>SRS at RT</a:t>
                      </a:r>
                      <a:endParaRPr lang="hu-HU" sz="1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</a:rPr>
                        <a:t>at 100 </a:t>
                      </a:r>
                      <a:r>
                        <a:rPr lang="en-US" sz="1800" b="1" baseline="30000">
                          <a:solidFill>
                            <a:schemeClr val="tx1"/>
                          </a:solidFill>
                          <a:effectLst/>
                        </a:rPr>
                        <a:t>o</a:t>
                      </a: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</a:rPr>
                        <a:t>C</a:t>
                      </a:r>
                      <a:endParaRPr lang="hu-HU" sz="1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</a:rPr>
                        <a:t>at 120 </a:t>
                      </a:r>
                      <a:r>
                        <a:rPr lang="en-US" sz="1800" b="1" baseline="30000" dirty="0" err="1">
                          <a:solidFill>
                            <a:schemeClr val="tx1"/>
                          </a:solidFill>
                          <a:effectLst/>
                        </a:rPr>
                        <a:t>o</a:t>
                      </a:r>
                      <a:r>
                        <a:rPr lang="en-US" sz="1800" b="1" dirty="0" err="1">
                          <a:solidFill>
                            <a:schemeClr val="tx1"/>
                          </a:solidFill>
                          <a:effectLst/>
                        </a:rPr>
                        <a:t>C</a:t>
                      </a:r>
                      <a:endParaRPr lang="hu-H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</a:rPr>
                        <a:t>at 140 </a:t>
                      </a:r>
                      <a:r>
                        <a:rPr lang="en-US" sz="1800" b="1" baseline="30000">
                          <a:solidFill>
                            <a:schemeClr val="tx1"/>
                          </a:solidFill>
                          <a:effectLst/>
                        </a:rPr>
                        <a:t>o</a:t>
                      </a: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</a:rPr>
                        <a:t>C</a:t>
                      </a:r>
                      <a:endParaRPr lang="hu-HU" sz="1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</a:rPr>
                        <a:t>at 170 </a:t>
                      </a:r>
                      <a:r>
                        <a:rPr lang="en-US" sz="1800" b="1" baseline="30000" dirty="0" err="1">
                          <a:solidFill>
                            <a:schemeClr val="tx1"/>
                          </a:solidFill>
                          <a:effectLst/>
                        </a:rPr>
                        <a:t>o</a:t>
                      </a:r>
                      <a:r>
                        <a:rPr lang="en-US" sz="1800" b="1" dirty="0" err="1">
                          <a:solidFill>
                            <a:schemeClr val="tx1"/>
                          </a:solidFill>
                          <a:effectLst/>
                        </a:rPr>
                        <a:t>C</a:t>
                      </a:r>
                      <a:endParaRPr lang="hu-H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758334"/>
                  </a:ext>
                </a:extLst>
              </a:tr>
              <a:tr h="50107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</a:rPr>
                        <a:t>ECAP (4 </a:t>
                      </a:r>
                      <a:r>
                        <a:rPr lang="en-US" sz="1800" b="1" dirty="0" err="1">
                          <a:solidFill>
                            <a:schemeClr val="tx1"/>
                          </a:solidFill>
                          <a:effectLst/>
                        </a:rPr>
                        <a:t>Bc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hu-H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</a:rPr>
                        <a:t>0.07</a:t>
                      </a:r>
                      <a:endParaRPr lang="hu-HU" sz="2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</a:rPr>
                        <a:t>0.15</a:t>
                      </a:r>
                      <a:endParaRPr lang="hu-HU" sz="2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</a:rPr>
                        <a:t>0.32</a:t>
                      </a:r>
                      <a:endParaRPr lang="hu-HU" sz="2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FF0000"/>
                          </a:solidFill>
                          <a:effectLst/>
                        </a:rPr>
                        <a:t>0.32</a:t>
                      </a:r>
                      <a:endParaRPr lang="hu-HU" sz="2000" b="1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FF0000"/>
                          </a:solidFill>
                          <a:effectLst/>
                        </a:rPr>
                        <a:t>0.36</a:t>
                      </a:r>
                      <a:endParaRPr lang="hu-HU" sz="2000" b="1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09731339"/>
                  </a:ext>
                </a:extLst>
              </a:tr>
              <a:tr h="35100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</a:rPr>
                        <a:t>HPT_10</a:t>
                      </a:r>
                      <a:endParaRPr lang="hu-H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rgbClr val="FF0000"/>
                          </a:solidFill>
                          <a:effectLst/>
                        </a:rPr>
                        <a:t>0.1</a:t>
                      </a:r>
                      <a:r>
                        <a:rPr lang="hu-HU" sz="2000" b="1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hu-HU" sz="2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</a:rPr>
                        <a:t>0.45</a:t>
                      </a:r>
                      <a:endParaRPr lang="hu-HU" sz="2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</a:rPr>
                        <a:t>0.44</a:t>
                      </a:r>
                      <a:endParaRPr lang="hu-HU" sz="2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</a:rPr>
                        <a:t>0.41</a:t>
                      </a:r>
                      <a:endParaRPr lang="hu-HU" sz="2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</a:rPr>
                        <a:t>0.41</a:t>
                      </a:r>
                      <a:endParaRPr lang="hu-HU" sz="2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9820642"/>
                  </a:ext>
                </a:extLst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695450" y="35893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29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0" y="76200"/>
            <a:ext cx="4314030" cy="380999"/>
          </a:xfrm>
        </p:spPr>
        <p:txBody>
          <a:bodyPr/>
          <a:lstStyle/>
          <a:p>
            <a:pPr algn="r">
              <a:lnSpc>
                <a:spcPct val="150000"/>
              </a:lnSpc>
            </a:pPr>
            <a:r>
              <a:rPr lang="hu-HU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New </a:t>
            </a:r>
            <a:r>
              <a:rPr lang="hu-HU" sz="1600" i="1" u="sng" dirty="0" err="1">
                <a:solidFill>
                  <a:srgbClr val="FF0000"/>
                </a:solidFill>
                <a:latin typeface="Footlight MT Light" panose="0204060206030A020304" pitchFamily="18" charset="0"/>
              </a:rPr>
              <a:t>results</a:t>
            </a:r>
            <a:r>
              <a:rPr lang="hu-HU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: </a:t>
            </a:r>
            <a:r>
              <a:rPr lang="en-US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Ultrafine-grained </a:t>
            </a:r>
            <a:r>
              <a:rPr lang="en-US" sz="1600" i="1" u="sng" dirty="0" err="1">
                <a:solidFill>
                  <a:srgbClr val="FF0000"/>
                </a:solidFill>
                <a:latin typeface="Footlight MT Light" panose="0204060206030A020304" pitchFamily="18" charset="0"/>
              </a:rPr>
              <a:t>AlZnMg</a:t>
            </a:r>
            <a:r>
              <a:rPr lang="en-US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 alloys</a:t>
            </a:r>
            <a: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  <a:t/>
            </a:r>
            <a:b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</a:br>
            <a:r>
              <a:rPr lang="hu-HU" sz="2400" dirty="0"/>
              <a:t>	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533400"/>
                <a:ext cx="8839199" cy="5643563"/>
              </a:xfrm>
            </p:spPr>
            <p:txBody>
              <a:bodyPr/>
              <a:lstStyle/>
              <a:p>
                <a:pPr marL="0" indent="0">
                  <a:lnSpc>
                    <a:spcPct val="150000"/>
                  </a:lnSpc>
                  <a:spcBef>
                    <a:spcPts val="600"/>
                  </a:spcBef>
                  <a:buNone/>
                </a:pPr>
                <a:r>
                  <a:rPr lang="hu-HU" sz="2400" b="1" i="1" u="sng" dirty="0" smtClean="0">
                    <a:solidFill>
                      <a:srgbClr val="FF0000"/>
                    </a:solidFill>
                  </a:rPr>
                  <a:t>New </a:t>
                </a:r>
                <a:r>
                  <a:rPr lang="hu-HU" sz="2400" b="1" i="1" u="sng" dirty="0" err="1">
                    <a:solidFill>
                      <a:srgbClr val="FF0000"/>
                    </a:solidFill>
                  </a:rPr>
                  <a:t>results</a:t>
                </a:r>
                <a:r>
                  <a:rPr lang="hu-HU" sz="2400" b="1" i="1" u="sng" dirty="0">
                    <a:solidFill>
                      <a:srgbClr val="FF0000"/>
                    </a:solidFill>
                  </a:rPr>
                  <a:t> </a:t>
                </a:r>
                <a:r>
                  <a:rPr lang="hu-HU" sz="2400" b="1" i="1" u="sng" dirty="0" err="1">
                    <a:solidFill>
                      <a:srgbClr val="FF0000"/>
                    </a:solidFill>
                  </a:rPr>
                  <a:t>on</a:t>
                </a:r>
                <a:r>
                  <a:rPr lang="hu-HU" sz="2400" b="1" i="1" u="sng" dirty="0">
                    <a:solidFill>
                      <a:srgbClr val="FF0000"/>
                    </a:solidFill>
                  </a:rPr>
                  <a:t> </a:t>
                </a:r>
                <a:r>
                  <a:rPr lang="hu-HU" sz="2400" b="1" i="1" u="sng" dirty="0" err="1" smtClean="0">
                    <a:solidFill>
                      <a:srgbClr val="FF0000"/>
                    </a:solidFill>
                  </a:rPr>
                  <a:t>ductility</a:t>
                </a:r>
                <a:r>
                  <a:rPr lang="hu-HU" sz="2400" b="1" i="1" u="sng" dirty="0" smtClean="0">
                    <a:solidFill>
                      <a:srgbClr val="FF0000"/>
                    </a:solidFill>
                  </a:rPr>
                  <a:t> of </a:t>
                </a:r>
                <a:r>
                  <a:rPr lang="hu-HU" sz="2400" b="1" i="1" u="sng" dirty="0" err="1" smtClean="0">
                    <a:solidFill>
                      <a:srgbClr val="FF0000"/>
                    </a:solidFill>
                  </a:rPr>
                  <a:t>the</a:t>
                </a:r>
                <a:r>
                  <a:rPr lang="hu-HU" sz="2400" b="1" i="1" u="sng" dirty="0" smtClean="0">
                    <a:solidFill>
                      <a:srgbClr val="FF0000"/>
                    </a:solidFill>
                  </a:rPr>
                  <a:t> UFG </a:t>
                </a:r>
                <a:r>
                  <a:rPr lang="hu-HU" sz="2400" b="1" i="1" u="sng" dirty="0" err="1" smtClean="0">
                    <a:solidFill>
                      <a:srgbClr val="FF0000"/>
                    </a:solidFill>
                  </a:rPr>
                  <a:t>AlZnMgZr</a:t>
                </a:r>
                <a:r>
                  <a:rPr lang="hu-HU" sz="2400" b="1" i="1" u="sng" dirty="0" smtClean="0">
                    <a:solidFill>
                      <a:srgbClr val="FF0000"/>
                    </a:solidFill>
                  </a:rPr>
                  <a:t> </a:t>
                </a:r>
                <a:r>
                  <a:rPr lang="hu-HU" sz="2400" b="1" i="1" u="sng" dirty="0" err="1" smtClean="0">
                    <a:solidFill>
                      <a:srgbClr val="FF0000"/>
                    </a:solidFill>
                  </a:rPr>
                  <a:t>samples</a:t>
                </a:r>
                <a:r>
                  <a:rPr lang="hu-HU" sz="2400" b="1" i="1" dirty="0" smtClean="0">
                    <a:solidFill>
                      <a:srgbClr val="FF0000"/>
                    </a:solidFill>
                  </a:rPr>
                  <a:t>:</a:t>
                </a:r>
              </a:p>
              <a:p>
                <a:pPr marL="0" indent="0">
                  <a:spcBef>
                    <a:spcPts val="600"/>
                  </a:spcBef>
                  <a:buNone/>
                </a:pPr>
                <a:r>
                  <a:rPr lang="hu-HU" sz="2400" b="1" i="1" dirty="0" smtClean="0">
                    <a:solidFill>
                      <a:srgbClr val="FF0000"/>
                    </a:solidFill>
                  </a:rPr>
                  <a:t> </a:t>
                </a:r>
                <a:r>
                  <a:rPr lang="hu-HU" sz="2400" b="1" dirty="0" err="1">
                    <a:solidFill>
                      <a:srgbClr val="0000FF"/>
                    </a:solidFill>
                  </a:rPr>
                  <a:t>Superplasticity</a:t>
                </a:r>
                <a:r>
                  <a:rPr lang="hu-HU" sz="2400" b="1" dirty="0">
                    <a:solidFill>
                      <a:srgbClr val="0000FF"/>
                    </a:solidFill>
                  </a:rPr>
                  <a:t> of </a:t>
                </a:r>
                <a:r>
                  <a:rPr lang="hu-HU" sz="2400" b="1" dirty="0" err="1">
                    <a:solidFill>
                      <a:srgbClr val="0000FF"/>
                    </a:solidFill>
                  </a:rPr>
                  <a:t>the</a:t>
                </a:r>
                <a:r>
                  <a:rPr lang="hu-HU" sz="2400" b="1" dirty="0">
                    <a:solidFill>
                      <a:srgbClr val="0000FF"/>
                    </a:solidFill>
                  </a:rPr>
                  <a:t> UFG </a:t>
                </a:r>
                <a:r>
                  <a:rPr lang="hu-HU" sz="2400" b="1" dirty="0" err="1">
                    <a:solidFill>
                      <a:srgbClr val="0000FF"/>
                    </a:solidFill>
                  </a:rPr>
                  <a:t>AlZnMgZr</a:t>
                </a:r>
                <a:r>
                  <a:rPr lang="hu-HU" sz="2400" b="1" dirty="0">
                    <a:solidFill>
                      <a:srgbClr val="0000FF"/>
                    </a:solidFill>
                  </a:rPr>
                  <a:t> </a:t>
                </a:r>
                <a:r>
                  <a:rPr lang="hu-HU" sz="2400" b="1" dirty="0" err="1">
                    <a:solidFill>
                      <a:srgbClr val="0000FF"/>
                    </a:solidFill>
                  </a:rPr>
                  <a:t>samples</a:t>
                </a:r>
                <a:endParaRPr lang="hu-HU" sz="2400" b="1" dirty="0" smtClean="0">
                  <a:solidFill>
                    <a:srgbClr val="0000FF"/>
                  </a:solidFill>
                </a:endParaRPr>
              </a:p>
              <a:p>
                <a:pPr marL="0" indent="0">
                  <a:spcBef>
                    <a:spcPts val="600"/>
                  </a:spcBef>
                  <a:buNone/>
                </a:pPr>
                <a:endParaRPr lang="hu-HU" sz="2400" b="1" dirty="0">
                  <a:solidFill>
                    <a:srgbClr val="0000FF"/>
                  </a:solidFill>
                </a:endParaRPr>
              </a:p>
              <a:p>
                <a:pPr marL="0" indent="0">
                  <a:spcBef>
                    <a:spcPts val="600"/>
                  </a:spcBef>
                  <a:buNone/>
                </a:pPr>
                <a:endParaRPr lang="hu-HU" sz="2400" b="1" dirty="0" smtClean="0">
                  <a:solidFill>
                    <a:srgbClr val="0000FF"/>
                  </a:solidFill>
                </a:endParaRPr>
              </a:p>
              <a:p>
                <a:pPr marL="0" indent="0">
                  <a:spcBef>
                    <a:spcPts val="600"/>
                  </a:spcBef>
                  <a:buNone/>
                </a:pPr>
                <a:endParaRPr lang="hu-HU" sz="2400" b="1" dirty="0">
                  <a:solidFill>
                    <a:srgbClr val="0000FF"/>
                  </a:solidFill>
                </a:endParaRPr>
              </a:p>
              <a:p>
                <a:pPr marL="0" indent="0">
                  <a:spcBef>
                    <a:spcPts val="600"/>
                  </a:spcBef>
                  <a:buNone/>
                </a:pPr>
                <a:endParaRPr lang="hu-HU" sz="2400" b="1" dirty="0" smtClean="0">
                  <a:solidFill>
                    <a:srgbClr val="0000FF"/>
                  </a:solidFill>
                </a:endParaRPr>
              </a:p>
              <a:p>
                <a:pPr marL="0" indent="0">
                  <a:spcBef>
                    <a:spcPts val="600"/>
                  </a:spcBef>
                  <a:buNone/>
                </a:pPr>
                <a:endParaRPr lang="hu-HU" sz="2400" b="1" dirty="0">
                  <a:solidFill>
                    <a:srgbClr val="0000FF"/>
                  </a:solidFill>
                </a:endParaRPr>
              </a:p>
              <a:p>
                <a:pPr marL="0" indent="0">
                  <a:spcBef>
                    <a:spcPts val="600"/>
                  </a:spcBef>
                  <a:buNone/>
                </a:pPr>
                <a:endParaRPr lang="hu-HU" sz="2400" b="1" dirty="0" smtClean="0">
                  <a:solidFill>
                    <a:srgbClr val="0000FF"/>
                  </a:solidFill>
                </a:endParaRPr>
              </a:p>
              <a:p>
                <a:pPr marL="0" indent="0">
                  <a:spcBef>
                    <a:spcPts val="600"/>
                  </a:spcBef>
                  <a:buNone/>
                </a:pPr>
                <a:endParaRPr lang="hu-HU" sz="2400" b="1" dirty="0" smtClean="0">
                  <a:solidFill>
                    <a:srgbClr val="0000FF"/>
                  </a:solidFill>
                </a:endParaRPr>
              </a:p>
              <a:p>
                <a:pPr marL="0" indent="0">
                  <a:spcBef>
                    <a:spcPts val="600"/>
                  </a:spcBef>
                  <a:buNone/>
                </a:pPr>
                <a:endParaRPr lang="hu-HU" sz="2400" b="1" dirty="0" smtClean="0">
                  <a:solidFill>
                    <a:srgbClr val="0000FF"/>
                  </a:solidFill>
                </a:endParaRPr>
              </a:p>
              <a:p>
                <a:pPr marL="0" indent="0">
                  <a:spcBef>
                    <a:spcPts val="600"/>
                  </a:spcBef>
                  <a:buNone/>
                </a:pPr>
                <a:r>
                  <a:rPr lang="hu-HU" sz="2000" b="1" dirty="0" smtClean="0">
                    <a:solidFill>
                      <a:srgbClr val="0000FF"/>
                    </a:solidFill>
                  </a:rPr>
                  <a:t>                                                        </a:t>
                </a:r>
                <a:r>
                  <a:rPr lang="hu-HU" sz="2000" b="1" dirty="0" err="1" smtClean="0">
                    <a:solidFill>
                      <a:srgbClr val="0000FF"/>
                    </a:solidFill>
                  </a:rPr>
                  <a:t>Tensile</a:t>
                </a:r>
                <a:r>
                  <a:rPr lang="hu-HU" sz="2000" b="1" dirty="0" smtClean="0">
                    <a:solidFill>
                      <a:srgbClr val="0000FF"/>
                    </a:solidFill>
                  </a:rPr>
                  <a:t> </a:t>
                </a:r>
                <a:r>
                  <a:rPr lang="hu-HU" sz="2000" b="1" dirty="0" err="1" smtClean="0">
                    <a:solidFill>
                      <a:srgbClr val="0000FF"/>
                    </a:solidFill>
                  </a:rPr>
                  <a:t>tests</a:t>
                </a:r>
                <a:r>
                  <a:rPr lang="hu-HU" sz="2000" b="1" dirty="0" smtClean="0">
                    <a:solidFill>
                      <a:srgbClr val="0000FF"/>
                    </a:solidFill>
                  </a:rPr>
                  <a:t> </a:t>
                </a:r>
                <a:r>
                  <a:rPr lang="hu-HU" sz="2000" b="1" dirty="0" err="1" smtClean="0">
                    <a:solidFill>
                      <a:srgbClr val="0000FF"/>
                    </a:solidFill>
                  </a:rPr>
                  <a:t>at</a:t>
                </a:r>
                <a:r>
                  <a:rPr lang="hu-HU" sz="2000" b="1" dirty="0" smtClean="0">
                    <a:solidFill>
                      <a:srgbClr val="0000FF"/>
                    </a:solidFill>
                  </a:rPr>
                  <a:t> </a:t>
                </a:r>
                <a:r>
                  <a:rPr lang="en-US" sz="2000" b="1" dirty="0" smtClean="0">
                    <a:solidFill>
                      <a:srgbClr val="0000FF"/>
                    </a:solidFill>
                  </a:rPr>
                  <a:t>1</a:t>
                </a:r>
                <a:r>
                  <a:rPr lang="hu-HU" sz="2000" b="1" dirty="0" smtClean="0">
                    <a:solidFill>
                      <a:srgbClr val="0000FF"/>
                    </a:solidFill>
                  </a:rPr>
                  <a:t>5</a:t>
                </a:r>
                <a:r>
                  <a:rPr lang="en-US" sz="2000" b="1" dirty="0" smtClean="0">
                    <a:solidFill>
                      <a:srgbClr val="0000FF"/>
                    </a:solidFill>
                  </a:rPr>
                  <a:t>0 </a:t>
                </a:r>
                <a:r>
                  <a:rPr lang="en-US" sz="2000" b="1" baseline="30000" dirty="0" err="1" smtClean="0">
                    <a:solidFill>
                      <a:srgbClr val="0000FF"/>
                    </a:solidFill>
                  </a:rPr>
                  <a:t>o</a:t>
                </a:r>
                <a:r>
                  <a:rPr lang="en-US" sz="2000" b="1" dirty="0" err="1" smtClean="0">
                    <a:solidFill>
                      <a:srgbClr val="0000FF"/>
                    </a:solidFill>
                  </a:rPr>
                  <a:t>C</a:t>
                </a:r>
                <a:endParaRPr lang="hu-HU" sz="2000" b="1" dirty="0">
                  <a:solidFill>
                    <a:srgbClr val="0000FF"/>
                  </a:solidFill>
                </a:endParaRPr>
              </a:p>
              <a:p>
                <a:pPr marL="0" indent="0">
                  <a:spcBef>
                    <a:spcPts val="600"/>
                  </a:spcBef>
                  <a:buNone/>
                </a:pPr>
                <a:r>
                  <a:rPr lang="hu-HU" sz="2000" b="1" dirty="0" smtClean="0">
                    <a:solidFill>
                      <a:srgbClr val="FF0000"/>
                    </a:solidFill>
                  </a:rPr>
                  <a:t>           </a:t>
                </a:r>
                <a14:m>
                  <m:oMath xmlns:m="http://schemas.openxmlformats.org/officeDocument/2006/math">
                    <m:r>
                      <a:rPr lang="en-US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𝑺𝑹𝑺</m:t>
                    </m:r>
                    <m:r>
                      <a:rPr lang="en-US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≈</m:t>
                    </m:r>
                    <m:r>
                      <a:rPr lang="en-US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𝟑𝟐</m:t>
                    </m:r>
                  </m:oMath>
                </a14:m>
                <a:r>
                  <a:rPr lang="hu-HU" sz="2000" b="1" dirty="0" smtClean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𝒎𝒂𝒙</m:t>
                    </m:r>
                    <m:r>
                      <a:rPr lang="en-US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 </m:t>
                    </m:r>
                    <m:r>
                      <a:rPr lang="en-US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𝑬𝑳</m:t>
                    </m:r>
                    <m:r>
                      <a:rPr lang="en-US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≈</m:t>
                    </m:r>
                    <m:r>
                      <a:rPr lang="en-US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𝟐𝟎𝟎</m:t>
                    </m:r>
                    <m:r>
                      <a:rPr lang="hu-HU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r>
                  <a:rPr lang="hu-HU" sz="2000" b="1" dirty="0" smtClean="0">
                    <a:solidFill>
                      <a:srgbClr val="FF0000"/>
                    </a:solidFill>
                  </a:rPr>
                  <a:t>  	 </a:t>
                </a:r>
                <a14:m>
                  <m:oMath xmlns:m="http://schemas.openxmlformats.org/officeDocument/2006/math">
                    <m:r>
                      <a:rPr lang="hu-HU" sz="20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     </m:t>
                    </m:r>
                    <m:r>
                      <a:rPr lang="en-US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𝑺𝑹𝑺</m:t>
                    </m:r>
                    <m:r>
                      <a:rPr lang="en-US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≈</m:t>
                    </m:r>
                    <m:r>
                      <a:rPr lang="en-US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hu-HU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𝟒𝟏</m:t>
                    </m:r>
                  </m:oMath>
                </a14:m>
                <a:r>
                  <a:rPr lang="hu-HU" sz="2000" b="1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𝒎𝒂𝒙</m:t>
                    </m:r>
                    <m:r>
                      <a:rPr lang="en-US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 </m:t>
                    </m:r>
                    <m:r>
                      <a:rPr lang="en-US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𝑬𝑳</m:t>
                    </m:r>
                    <m:r>
                      <a:rPr lang="en-US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≈</m:t>
                    </m:r>
                    <m:r>
                      <a:rPr lang="hu-HU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</m:t>
                    </m:r>
                    <m:r>
                      <a:rPr lang="en-US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𝟎𝟎</m:t>
                    </m:r>
                    <m:r>
                      <a:rPr lang="hu-HU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endParaRPr lang="hu-HU" sz="2000" b="1" dirty="0">
                  <a:solidFill>
                    <a:srgbClr val="FF0000"/>
                  </a:solidFill>
                </a:endParaRPr>
              </a:p>
              <a:p>
                <a:pPr marL="0" indent="0">
                  <a:spcBef>
                    <a:spcPts val="600"/>
                  </a:spcBef>
                  <a:buNone/>
                </a:pPr>
                <a:r>
                  <a:rPr lang="hu-HU" sz="2000" dirty="0" smtClean="0"/>
                  <a:t>  </a:t>
                </a:r>
                <a:endParaRPr lang="hu-HU" sz="2000" dirty="0"/>
              </a:p>
              <a:p>
                <a:pPr marL="0" indent="0">
                  <a:spcBef>
                    <a:spcPts val="600"/>
                  </a:spcBef>
                  <a:buNone/>
                </a:pPr>
                <a:endParaRPr lang="hu-HU" sz="2400" b="1" dirty="0" smtClean="0">
                  <a:solidFill>
                    <a:srgbClr val="0000FF"/>
                  </a:solidFill>
                </a:endParaRPr>
              </a:p>
              <a:p>
                <a:pPr marL="0" indent="0">
                  <a:spcBef>
                    <a:spcPts val="600"/>
                  </a:spcBef>
                  <a:buNone/>
                </a:pPr>
                <a:endParaRPr lang="hu-HU" sz="2400" b="1" dirty="0">
                  <a:solidFill>
                    <a:srgbClr val="0000FF"/>
                  </a:solidFill>
                </a:endParaRPr>
              </a:p>
              <a:p>
                <a:pPr marL="0" indent="0">
                  <a:spcBef>
                    <a:spcPts val="600"/>
                  </a:spcBef>
                  <a:buNone/>
                </a:pPr>
                <a:r>
                  <a:rPr lang="hu-HU" sz="2400" b="1" dirty="0" smtClean="0">
                    <a:solidFill>
                      <a:srgbClr val="0000FF"/>
                    </a:solidFill>
                  </a:rPr>
                  <a:t> </a:t>
                </a:r>
              </a:p>
              <a:p>
                <a:pPr marL="0" indent="0">
                  <a:spcBef>
                    <a:spcPts val="600"/>
                  </a:spcBef>
                  <a:buNone/>
                </a:pPr>
                <a:endParaRPr lang="hu-HU" sz="2400" b="1" dirty="0">
                  <a:solidFill>
                    <a:srgbClr val="0000FF"/>
                  </a:solidFill>
                </a:endParaRPr>
              </a:p>
              <a:p>
                <a:pPr marL="0" indent="0">
                  <a:spcBef>
                    <a:spcPts val="600"/>
                  </a:spcBef>
                  <a:buNone/>
                </a:pPr>
                <a:endParaRPr lang="hu-HU" sz="2400" b="1" dirty="0" smtClean="0">
                  <a:solidFill>
                    <a:srgbClr val="0000FF"/>
                  </a:solidFill>
                </a:endParaRPr>
              </a:p>
              <a:p>
                <a:pPr marL="0" indent="0">
                  <a:spcBef>
                    <a:spcPts val="600"/>
                  </a:spcBef>
                  <a:buNone/>
                </a:pPr>
                <a:r>
                  <a:rPr lang="hu-HU" sz="2400" b="1" dirty="0">
                    <a:solidFill>
                      <a:srgbClr val="0000FF"/>
                    </a:solidFill>
                  </a:rPr>
                  <a:t>	</a:t>
                </a:r>
                <a:endParaRPr lang="hu-HU" sz="2000" b="1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533400"/>
                <a:ext cx="8839199" cy="5643563"/>
              </a:xfrm>
              <a:blipFill>
                <a:blip r:embed="rId3"/>
                <a:stretch>
                  <a:fillRect l="-10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Élőláb hely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altLang="hu-HU" dirty="0" smtClean="0">
                <a:latin typeface="Lucida Calligraphy" panose="03010101010101010101" pitchFamily="66" charset="0"/>
              </a:rPr>
              <a:t>BNM-2019, Ufa, </a:t>
            </a:r>
            <a:r>
              <a:rPr lang="hu-HU" altLang="hu-HU" dirty="0" err="1" smtClean="0">
                <a:latin typeface="Lucida Calligraphy" panose="03010101010101010101" pitchFamily="66" charset="0"/>
              </a:rPr>
              <a:t>Russia</a:t>
            </a:r>
            <a:endParaRPr lang="hu-HU" altLang="hu-HU" dirty="0" smtClean="0">
              <a:latin typeface="Lucida Calligraphy" panose="03010101010101010101" pitchFamily="66" charset="0"/>
            </a:endParaRPr>
          </a:p>
          <a:p>
            <a:pPr>
              <a:defRPr/>
            </a:pPr>
            <a:r>
              <a:rPr lang="hu-HU" altLang="hu-HU" dirty="0" err="1" smtClean="0">
                <a:latin typeface="Lucida Calligraphy" panose="03010101010101010101" pitchFamily="66" charset="0"/>
              </a:rPr>
              <a:t>September</a:t>
            </a:r>
            <a:r>
              <a:rPr lang="hu-HU" altLang="hu-HU" dirty="0" smtClean="0">
                <a:latin typeface="Lucida Calligraphy" panose="03010101010101010101" pitchFamily="66" charset="0"/>
              </a:rPr>
              <a:t> 25-27, 2019</a:t>
            </a:r>
            <a:endParaRPr lang="en-US" altLang="hu-HU" dirty="0">
              <a:latin typeface="Lucida Calligraphy" panose="03010101010101010101" pitchFamily="66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695450" y="35893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6" t="8783" r="5206" b="5855"/>
          <a:stretch>
            <a:fillRect/>
          </a:stretch>
        </p:blipFill>
        <p:spPr bwMode="auto">
          <a:xfrm>
            <a:off x="359568" y="1787525"/>
            <a:ext cx="4005263" cy="339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5" t="8783" r="5185" b="5855"/>
          <a:stretch>
            <a:fillRect/>
          </a:stretch>
        </p:blipFill>
        <p:spPr bwMode="auto">
          <a:xfrm>
            <a:off x="4571999" y="1693863"/>
            <a:ext cx="4044950" cy="3411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7794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0" y="76200"/>
            <a:ext cx="4314030" cy="380999"/>
          </a:xfrm>
        </p:spPr>
        <p:txBody>
          <a:bodyPr/>
          <a:lstStyle/>
          <a:p>
            <a:pPr algn="r">
              <a:lnSpc>
                <a:spcPct val="150000"/>
              </a:lnSpc>
            </a:pPr>
            <a:r>
              <a:rPr lang="hu-HU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New </a:t>
            </a:r>
            <a:r>
              <a:rPr lang="hu-HU" sz="1600" i="1" u="sng" dirty="0" err="1">
                <a:solidFill>
                  <a:srgbClr val="FF0000"/>
                </a:solidFill>
                <a:latin typeface="Footlight MT Light" panose="0204060206030A020304" pitchFamily="18" charset="0"/>
              </a:rPr>
              <a:t>results</a:t>
            </a:r>
            <a:r>
              <a:rPr lang="hu-HU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: </a:t>
            </a:r>
            <a:r>
              <a:rPr lang="en-US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Ultrafine-grained </a:t>
            </a:r>
            <a:r>
              <a:rPr lang="en-US" sz="1600" i="1" u="sng" dirty="0" err="1">
                <a:solidFill>
                  <a:srgbClr val="FF0000"/>
                </a:solidFill>
                <a:latin typeface="Footlight MT Light" panose="0204060206030A020304" pitchFamily="18" charset="0"/>
              </a:rPr>
              <a:t>AlZnMg</a:t>
            </a:r>
            <a:r>
              <a:rPr lang="en-US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 alloys</a:t>
            </a:r>
            <a: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  <a:t/>
            </a:r>
            <a:b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</a:br>
            <a:r>
              <a:rPr lang="hu-HU" sz="2400" dirty="0"/>
              <a:t>	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533400"/>
                <a:ext cx="8839199" cy="5643563"/>
              </a:xfrm>
            </p:spPr>
            <p:txBody>
              <a:bodyPr/>
              <a:lstStyle/>
              <a:p>
                <a:pPr marL="0" indent="0">
                  <a:lnSpc>
                    <a:spcPct val="150000"/>
                  </a:lnSpc>
                  <a:spcBef>
                    <a:spcPts val="600"/>
                  </a:spcBef>
                  <a:buNone/>
                </a:pPr>
                <a:r>
                  <a:rPr lang="hu-HU" sz="2400" b="1" i="1" u="sng" dirty="0">
                    <a:solidFill>
                      <a:srgbClr val="FF0000"/>
                    </a:solidFill>
                  </a:rPr>
                  <a:t>New </a:t>
                </a:r>
                <a:r>
                  <a:rPr lang="hu-HU" sz="2400" b="1" i="1" u="sng" dirty="0" err="1">
                    <a:solidFill>
                      <a:srgbClr val="FF0000"/>
                    </a:solidFill>
                  </a:rPr>
                  <a:t>results</a:t>
                </a:r>
                <a:r>
                  <a:rPr lang="hu-HU" sz="2400" b="1" i="1" u="sng" dirty="0">
                    <a:solidFill>
                      <a:srgbClr val="FF0000"/>
                    </a:solidFill>
                  </a:rPr>
                  <a:t> </a:t>
                </a:r>
                <a:r>
                  <a:rPr lang="hu-HU" sz="2400" b="1" i="1" u="sng" dirty="0" err="1">
                    <a:solidFill>
                      <a:srgbClr val="FF0000"/>
                    </a:solidFill>
                  </a:rPr>
                  <a:t>on</a:t>
                </a:r>
                <a:r>
                  <a:rPr lang="hu-HU" sz="2400" b="1" i="1" u="sng" dirty="0">
                    <a:solidFill>
                      <a:srgbClr val="FF0000"/>
                    </a:solidFill>
                  </a:rPr>
                  <a:t> </a:t>
                </a:r>
                <a:r>
                  <a:rPr lang="hu-HU" sz="2400" b="1" i="1" u="sng" dirty="0" err="1" smtClean="0">
                    <a:solidFill>
                      <a:srgbClr val="FF0000"/>
                    </a:solidFill>
                  </a:rPr>
                  <a:t>ductility</a:t>
                </a:r>
                <a:r>
                  <a:rPr lang="hu-HU" sz="2400" b="1" i="1" u="sng" dirty="0" smtClean="0">
                    <a:solidFill>
                      <a:srgbClr val="FF0000"/>
                    </a:solidFill>
                  </a:rPr>
                  <a:t> of </a:t>
                </a:r>
                <a:r>
                  <a:rPr lang="hu-HU" sz="2400" b="1" i="1" u="sng" dirty="0" err="1" smtClean="0">
                    <a:solidFill>
                      <a:srgbClr val="FF0000"/>
                    </a:solidFill>
                  </a:rPr>
                  <a:t>the</a:t>
                </a:r>
                <a:r>
                  <a:rPr lang="hu-HU" sz="2400" b="1" i="1" u="sng" dirty="0" smtClean="0">
                    <a:solidFill>
                      <a:srgbClr val="FF0000"/>
                    </a:solidFill>
                  </a:rPr>
                  <a:t> UFG </a:t>
                </a:r>
                <a:r>
                  <a:rPr lang="hu-HU" sz="2400" b="1" i="1" u="sng" dirty="0" err="1" smtClean="0">
                    <a:solidFill>
                      <a:srgbClr val="FF0000"/>
                    </a:solidFill>
                  </a:rPr>
                  <a:t>AlZnMgZr</a:t>
                </a:r>
                <a:r>
                  <a:rPr lang="hu-HU" sz="2400" b="1" i="1" u="sng" dirty="0" smtClean="0">
                    <a:solidFill>
                      <a:srgbClr val="FF0000"/>
                    </a:solidFill>
                  </a:rPr>
                  <a:t> </a:t>
                </a:r>
                <a:r>
                  <a:rPr lang="hu-HU" sz="2400" b="1" i="1" u="sng" dirty="0" err="1" smtClean="0">
                    <a:solidFill>
                      <a:srgbClr val="FF0000"/>
                    </a:solidFill>
                  </a:rPr>
                  <a:t>samples</a:t>
                </a:r>
                <a:r>
                  <a:rPr lang="hu-HU" sz="2400" b="1" i="1" dirty="0" smtClean="0">
                    <a:solidFill>
                      <a:srgbClr val="FF0000"/>
                    </a:solidFill>
                  </a:rPr>
                  <a:t>:</a:t>
                </a:r>
              </a:p>
              <a:p>
                <a:pPr marL="0" indent="0">
                  <a:spcBef>
                    <a:spcPts val="600"/>
                  </a:spcBef>
                  <a:buNone/>
                </a:pPr>
                <a:r>
                  <a:rPr lang="hu-HU" sz="2400" b="1" i="1" dirty="0" smtClean="0">
                    <a:solidFill>
                      <a:srgbClr val="FF0000"/>
                    </a:solidFill>
                  </a:rPr>
                  <a:t>  </a:t>
                </a:r>
                <a:r>
                  <a:rPr lang="hu-HU" sz="2400" b="1" dirty="0" err="1" smtClean="0">
                    <a:solidFill>
                      <a:srgbClr val="0000FF"/>
                    </a:solidFill>
                  </a:rPr>
                  <a:t>Superplasticity</a:t>
                </a:r>
                <a:r>
                  <a:rPr lang="hu-HU" sz="2400" b="1" dirty="0" smtClean="0">
                    <a:solidFill>
                      <a:srgbClr val="0000FF"/>
                    </a:solidFill>
                  </a:rPr>
                  <a:t> of </a:t>
                </a:r>
                <a:r>
                  <a:rPr lang="hu-HU" sz="2400" b="1" dirty="0" err="1" smtClean="0">
                    <a:solidFill>
                      <a:srgbClr val="0000FF"/>
                    </a:solidFill>
                  </a:rPr>
                  <a:t>the</a:t>
                </a:r>
                <a:r>
                  <a:rPr lang="hu-HU" sz="2400" b="1" dirty="0" smtClean="0">
                    <a:solidFill>
                      <a:srgbClr val="0000FF"/>
                    </a:solidFill>
                  </a:rPr>
                  <a:t> UFG </a:t>
                </a:r>
                <a:r>
                  <a:rPr lang="hu-HU" sz="2400" b="1" dirty="0" err="1" smtClean="0">
                    <a:solidFill>
                      <a:srgbClr val="0000FF"/>
                    </a:solidFill>
                  </a:rPr>
                  <a:t>AlZnMgZr</a:t>
                </a:r>
                <a:r>
                  <a:rPr lang="hu-HU" sz="2400" b="1" dirty="0" smtClean="0">
                    <a:solidFill>
                      <a:srgbClr val="0000FF"/>
                    </a:solidFill>
                  </a:rPr>
                  <a:t> </a:t>
                </a:r>
                <a:r>
                  <a:rPr lang="hu-HU" sz="2400" b="1" dirty="0" err="1" smtClean="0">
                    <a:solidFill>
                      <a:srgbClr val="0000FF"/>
                    </a:solidFill>
                  </a:rPr>
                  <a:t>samples</a:t>
                </a:r>
                <a:endParaRPr lang="hu-HU" sz="2400" b="1" dirty="0" smtClean="0">
                  <a:solidFill>
                    <a:srgbClr val="0000FF"/>
                  </a:solidFill>
                </a:endParaRPr>
              </a:p>
              <a:p>
                <a:pPr marL="0" indent="0">
                  <a:spcBef>
                    <a:spcPts val="600"/>
                  </a:spcBef>
                  <a:buNone/>
                </a:pPr>
                <a:endParaRPr lang="hu-HU" sz="2400" b="1" dirty="0">
                  <a:solidFill>
                    <a:srgbClr val="0000FF"/>
                  </a:solidFill>
                </a:endParaRPr>
              </a:p>
              <a:p>
                <a:pPr marL="0" indent="0">
                  <a:spcBef>
                    <a:spcPts val="600"/>
                  </a:spcBef>
                  <a:buNone/>
                </a:pPr>
                <a:r>
                  <a:rPr lang="hu-HU" sz="2400" b="1" dirty="0" smtClean="0">
                    <a:solidFill>
                      <a:srgbClr val="0000FF"/>
                    </a:solidFill>
                  </a:rPr>
                  <a:t>							</a:t>
                </a:r>
                <a:r>
                  <a:rPr lang="hu-HU" sz="1600" b="1" i="1" dirty="0"/>
                  <a:t>(</a:t>
                </a:r>
                <a:r>
                  <a:rPr lang="hu-HU" sz="1600" b="1" i="1" dirty="0" err="1"/>
                  <a:t>Ruslan</a:t>
                </a:r>
                <a:r>
                  <a:rPr lang="hu-HU" sz="1600" b="1" i="1" dirty="0"/>
                  <a:t> Z. </a:t>
                </a:r>
                <a:r>
                  <a:rPr lang="hu-HU" sz="1600" b="1" i="1" dirty="0" err="1"/>
                  <a:t>Valiev</a:t>
                </a:r>
                <a:r>
                  <a:rPr lang="hu-HU" sz="1600" b="1" i="1" dirty="0"/>
                  <a:t> et </a:t>
                </a:r>
                <a:r>
                  <a:rPr lang="hu-HU" sz="1600" b="1" i="1" dirty="0" err="1"/>
                  <a:t>al</a:t>
                </a:r>
                <a:r>
                  <a:rPr lang="hu-HU" sz="1600" b="1" i="1" dirty="0"/>
                  <a:t>., </a:t>
                </a:r>
                <a:endParaRPr lang="hu-HU" sz="1600" b="1" i="1" dirty="0" smtClean="0"/>
              </a:p>
              <a:p>
                <a:pPr marL="0" indent="0">
                  <a:spcBef>
                    <a:spcPts val="600"/>
                  </a:spcBef>
                  <a:buNone/>
                </a:pPr>
                <a:r>
                  <a:rPr lang="hu-HU" sz="1600" b="1" i="1" dirty="0"/>
                  <a:t>	</a:t>
                </a:r>
                <a:r>
                  <a:rPr lang="hu-HU" sz="1600" b="1" i="1" dirty="0" smtClean="0"/>
                  <a:t>						AEM </a:t>
                </a:r>
                <a:r>
                  <a:rPr lang="hu-HU" sz="1600" b="1" i="1" dirty="0"/>
                  <a:t>2019, </a:t>
                </a:r>
                <a:r>
                  <a:rPr lang="hu-HU" sz="1600" b="1" i="1" dirty="0" smtClean="0"/>
                  <a:t> DOI</a:t>
                </a:r>
                <a:r>
                  <a:rPr lang="hu-HU" sz="1600" b="1" i="1" dirty="0"/>
                  <a:t>: </a:t>
                </a:r>
                <a:endParaRPr lang="hu-HU" sz="1600" b="1" i="1" dirty="0" smtClean="0"/>
              </a:p>
              <a:p>
                <a:pPr marL="0" indent="0">
                  <a:spcBef>
                    <a:spcPts val="600"/>
                  </a:spcBef>
                  <a:buNone/>
                </a:pPr>
                <a:r>
                  <a:rPr lang="hu-HU" sz="1600" b="1" i="1" dirty="0"/>
                  <a:t>	</a:t>
                </a:r>
                <a:r>
                  <a:rPr lang="hu-HU" sz="1600" b="1" i="1" dirty="0" smtClean="0"/>
                  <a:t>						10.1002/adem.201900555</a:t>
                </a:r>
                <a:r>
                  <a:rPr lang="hu-HU" sz="1600" b="1" i="1" dirty="0"/>
                  <a:t>)</a:t>
                </a:r>
              </a:p>
              <a:p>
                <a:pPr marL="0" indent="0">
                  <a:spcBef>
                    <a:spcPts val="600"/>
                  </a:spcBef>
                  <a:buNone/>
                </a:pPr>
                <a:endParaRPr lang="hu-HU" sz="2400" b="1" dirty="0" smtClean="0">
                  <a:solidFill>
                    <a:srgbClr val="0000FF"/>
                  </a:solidFill>
                </a:endParaRPr>
              </a:p>
              <a:p>
                <a:pPr marL="0" indent="0">
                  <a:spcBef>
                    <a:spcPts val="600"/>
                  </a:spcBef>
                  <a:buNone/>
                </a:pPr>
                <a:endParaRPr lang="hu-HU" sz="2400" b="1" dirty="0">
                  <a:solidFill>
                    <a:srgbClr val="0000FF"/>
                  </a:solidFill>
                </a:endParaRPr>
              </a:p>
              <a:p>
                <a:pPr marL="0" indent="0">
                  <a:spcBef>
                    <a:spcPts val="600"/>
                  </a:spcBef>
                  <a:buNone/>
                </a:pPr>
                <a:endParaRPr lang="hu-HU" sz="2400" b="1" dirty="0">
                  <a:solidFill>
                    <a:srgbClr val="0000FF"/>
                  </a:solidFill>
                </a:endParaRPr>
              </a:p>
              <a:p>
                <a:pPr marL="0" indent="0">
                  <a:spcBef>
                    <a:spcPts val="600"/>
                  </a:spcBef>
                  <a:buNone/>
                </a:pPr>
                <a:r>
                  <a:rPr lang="hu-HU" sz="2400" b="1" dirty="0" smtClean="0">
                    <a:solidFill>
                      <a:srgbClr val="0000FF"/>
                    </a:solidFill>
                  </a:rPr>
                  <a:t>						          </a:t>
                </a:r>
                <a:r>
                  <a:rPr lang="hu-HU" sz="2400" b="1" dirty="0" err="1" smtClean="0">
                    <a:solidFill>
                      <a:srgbClr val="FF0000"/>
                    </a:solidFill>
                  </a:rPr>
                  <a:t>Deformed</a:t>
                </a:r>
                <a:r>
                  <a:rPr lang="hu-HU" sz="2400" b="1" dirty="0" smtClean="0">
                    <a:solidFill>
                      <a:srgbClr val="FF0000"/>
                    </a:solidFill>
                  </a:rPr>
                  <a:t> </a:t>
                </a:r>
              </a:p>
              <a:p>
                <a:pPr marL="0" indent="0">
                  <a:spcBef>
                    <a:spcPts val="600"/>
                  </a:spcBef>
                  <a:buNone/>
                </a:pPr>
                <a:r>
                  <a:rPr lang="hu-HU" sz="2400" b="1" dirty="0">
                    <a:solidFill>
                      <a:srgbClr val="FF0000"/>
                    </a:solidFill>
                  </a:rPr>
                  <a:t>	</a:t>
                </a:r>
                <a:r>
                  <a:rPr lang="hu-HU" sz="2400" b="1" dirty="0" smtClean="0">
                    <a:solidFill>
                      <a:srgbClr val="FF0000"/>
                    </a:solidFill>
                  </a:rPr>
                  <a:t>					          </a:t>
                </a:r>
                <a:r>
                  <a:rPr lang="hu-HU" sz="2400" b="1" dirty="0" err="1" smtClean="0">
                    <a:solidFill>
                      <a:srgbClr val="FF0000"/>
                    </a:solidFill>
                  </a:rPr>
                  <a:t>at</a:t>
                </a:r>
                <a:r>
                  <a:rPr lang="hu-HU" sz="2400" b="1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170 </a:t>
                </a:r>
                <a:r>
                  <a:rPr lang="en-US" sz="2400" b="1" baseline="30000" dirty="0" err="1" smtClean="0">
                    <a:solidFill>
                      <a:srgbClr val="FF0000"/>
                    </a:solidFill>
                  </a:rPr>
                  <a:t>o</a:t>
                </a:r>
                <a:r>
                  <a:rPr lang="en-US" sz="2400" b="1" dirty="0" err="1" smtClean="0">
                    <a:solidFill>
                      <a:srgbClr val="FF0000"/>
                    </a:solidFill>
                  </a:rPr>
                  <a:t>C</a:t>
                </a:r>
                <a:endParaRPr lang="hu-HU" sz="2400" b="1" dirty="0" smtClean="0">
                  <a:solidFill>
                    <a:srgbClr val="FF0000"/>
                  </a:solidFill>
                </a:endParaRPr>
              </a:p>
              <a:p>
                <a:pPr marL="0" indent="0">
                  <a:spcBef>
                    <a:spcPts val="600"/>
                  </a:spcBef>
                  <a:buNone/>
                </a:pPr>
                <a:r>
                  <a:rPr lang="hu-HU" sz="2400" b="1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	</a:t>
                </a:r>
                <a:r>
                  <a:rPr lang="hu-HU" sz="2400" b="1" dirty="0" smtClean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					          </a:t>
                </a:r>
                <a:r>
                  <a:rPr lang="en-US" sz="2400" b="1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𝒎𝒂𝒙</m:t>
                    </m:r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 </m:t>
                    </m:r>
                  </m:oMath>
                </a14:m>
                <a:r>
                  <a:rPr lang="hu-HU" sz="2000" b="1" dirty="0" smtClean="0">
                    <a:solidFill>
                      <a:srgbClr val="FF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EL </a:t>
                </a:r>
                <a14:m>
                  <m:oMath xmlns:m="http://schemas.openxmlformats.org/officeDocument/2006/math">
                    <m:r>
                      <a:rPr lang="en-US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𝟓𝟎𝟎</m:t>
                    </m:r>
                    <m:r>
                      <a:rPr lang="en-US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endParaRPr lang="hu-HU" sz="2000" b="1" dirty="0">
                  <a:solidFill>
                    <a:srgbClr val="FF0000"/>
                  </a:solidFill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spcBef>
                    <a:spcPts val="600"/>
                  </a:spcBef>
                  <a:buNone/>
                </a:pPr>
                <a:endParaRPr lang="hu-HU" sz="2400" b="1" dirty="0" smtClean="0">
                  <a:solidFill>
                    <a:srgbClr val="0000FF"/>
                  </a:solidFill>
                </a:endParaRPr>
              </a:p>
              <a:p>
                <a:pPr marL="0" indent="0">
                  <a:spcBef>
                    <a:spcPts val="600"/>
                  </a:spcBef>
                  <a:buNone/>
                </a:pPr>
                <a:endParaRPr lang="hu-HU" sz="2400" b="1" dirty="0">
                  <a:solidFill>
                    <a:srgbClr val="0000FF"/>
                  </a:solidFill>
                </a:endParaRPr>
              </a:p>
              <a:p>
                <a:pPr marL="0" indent="0">
                  <a:spcBef>
                    <a:spcPts val="600"/>
                  </a:spcBef>
                  <a:buNone/>
                </a:pPr>
                <a:endParaRPr lang="hu-HU" sz="2400" b="1" dirty="0" smtClean="0">
                  <a:solidFill>
                    <a:srgbClr val="0000FF"/>
                  </a:solidFill>
                </a:endParaRPr>
              </a:p>
              <a:p>
                <a:pPr marL="0" indent="0">
                  <a:spcBef>
                    <a:spcPts val="600"/>
                  </a:spcBef>
                  <a:buNone/>
                </a:pPr>
                <a:endParaRPr lang="hu-HU" sz="2400" b="1" dirty="0">
                  <a:solidFill>
                    <a:srgbClr val="0000FF"/>
                  </a:solidFill>
                </a:endParaRPr>
              </a:p>
              <a:p>
                <a:pPr marL="0" indent="0">
                  <a:spcBef>
                    <a:spcPts val="600"/>
                  </a:spcBef>
                  <a:buNone/>
                </a:pPr>
                <a:r>
                  <a:rPr lang="hu-HU" sz="2400" b="1" dirty="0" smtClean="0">
                    <a:solidFill>
                      <a:srgbClr val="0000FF"/>
                    </a:solidFill>
                  </a:rPr>
                  <a:t> </a:t>
                </a:r>
              </a:p>
              <a:p>
                <a:pPr marL="0" indent="0">
                  <a:spcBef>
                    <a:spcPts val="600"/>
                  </a:spcBef>
                  <a:buNone/>
                </a:pPr>
                <a:endParaRPr lang="hu-HU" sz="2400" b="1" dirty="0">
                  <a:solidFill>
                    <a:srgbClr val="0000FF"/>
                  </a:solidFill>
                </a:endParaRPr>
              </a:p>
              <a:p>
                <a:pPr marL="0" indent="0">
                  <a:spcBef>
                    <a:spcPts val="600"/>
                  </a:spcBef>
                  <a:buNone/>
                </a:pPr>
                <a:endParaRPr lang="hu-HU" sz="2400" b="1" dirty="0" smtClean="0">
                  <a:solidFill>
                    <a:srgbClr val="0000FF"/>
                  </a:solidFill>
                </a:endParaRPr>
              </a:p>
              <a:p>
                <a:pPr marL="0" indent="0">
                  <a:spcBef>
                    <a:spcPts val="600"/>
                  </a:spcBef>
                  <a:buNone/>
                </a:pPr>
                <a:r>
                  <a:rPr lang="hu-HU" sz="2400" b="1" dirty="0">
                    <a:solidFill>
                      <a:srgbClr val="0000FF"/>
                    </a:solidFill>
                  </a:rPr>
                  <a:t>	</a:t>
                </a:r>
                <a:endParaRPr lang="hu-HU" sz="2000" b="1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533400"/>
                <a:ext cx="8839199" cy="5643563"/>
              </a:xfrm>
              <a:blipFill>
                <a:blip r:embed="rId3"/>
                <a:stretch>
                  <a:fillRect l="-10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Élőláb hely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altLang="hu-HU" dirty="0" smtClean="0">
                <a:latin typeface="Lucida Calligraphy" panose="03010101010101010101" pitchFamily="66" charset="0"/>
              </a:rPr>
              <a:t>BNM-2019, Ufa, </a:t>
            </a:r>
            <a:r>
              <a:rPr lang="hu-HU" altLang="hu-HU" dirty="0" err="1" smtClean="0">
                <a:latin typeface="Lucida Calligraphy" panose="03010101010101010101" pitchFamily="66" charset="0"/>
              </a:rPr>
              <a:t>Russia</a:t>
            </a:r>
            <a:endParaRPr lang="hu-HU" altLang="hu-HU" dirty="0" smtClean="0">
              <a:latin typeface="Lucida Calligraphy" panose="03010101010101010101" pitchFamily="66" charset="0"/>
            </a:endParaRPr>
          </a:p>
          <a:p>
            <a:pPr>
              <a:defRPr/>
            </a:pPr>
            <a:r>
              <a:rPr lang="hu-HU" altLang="hu-HU" dirty="0" err="1" smtClean="0">
                <a:latin typeface="Lucida Calligraphy" panose="03010101010101010101" pitchFamily="66" charset="0"/>
              </a:rPr>
              <a:t>September</a:t>
            </a:r>
            <a:r>
              <a:rPr lang="hu-HU" altLang="hu-HU" dirty="0" smtClean="0">
                <a:latin typeface="Lucida Calligraphy" panose="03010101010101010101" pitchFamily="66" charset="0"/>
              </a:rPr>
              <a:t> 25-27, 2019</a:t>
            </a:r>
            <a:endParaRPr lang="en-US" altLang="hu-HU" dirty="0">
              <a:latin typeface="Lucida Calligraphy" panose="03010101010101010101" pitchFamily="66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695450" y="35893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1600200"/>
            <a:ext cx="5578283" cy="5147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127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0" y="76200"/>
            <a:ext cx="4314030" cy="380999"/>
          </a:xfrm>
        </p:spPr>
        <p:txBody>
          <a:bodyPr/>
          <a:lstStyle/>
          <a:p>
            <a:pPr algn="r">
              <a:lnSpc>
                <a:spcPct val="150000"/>
              </a:lnSpc>
            </a:pPr>
            <a:r>
              <a:rPr lang="hu-HU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New </a:t>
            </a:r>
            <a:r>
              <a:rPr lang="hu-HU" sz="1600" i="1" u="sng" dirty="0" err="1">
                <a:solidFill>
                  <a:srgbClr val="FF0000"/>
                </a:solidFill>
                <a:latin typeface="Footlight MT Light" panose="0204060206030A020304" pitchFamily="18" charset="0"/>
              </a:rPr>
              <a:t>results</a:t>
            </a:r>
            <a:r>
              <a:rPr lang="hu-HU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: </a:t>
            </a:r>
            <a:r>
              <a:rPr lang="en-US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Ultrafine-grained </a:t>
            </a:r>
            <a:r>
              <a:rPr lang="en-US" sz="1600" i="1" u="sng" dirty="0" err="1">
                <a:solidFill>
                  <a:srgbClr val="FF0000"/>
                </a:solidFill>
                <a:latin typeface="Footlight MT Light" panose="0204060206030A020304" pitchFamily="18" charset="0"/>
              </a:rPr>
              <a:t>AlZnMg</a:t>
            </a:r>
            <a:r>
              <a:rPr lang="en-US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 alloys</a:t>
            </a:r>
            <a: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  <a:t/>
            </a:r>
            <a:b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</a:br>
            <a:r>
              <a:rPr lang="hu-HU" sz="2400" dirty="0"/>
              <a:t>	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62491" y="560819"/>
                <a:ext cx="8839199" cy="5643563"/>
              </a:xfrm>
            </p:spPr>
            <p:txBody>
              <a:bodyPr/>
              <a:lstStyle/>
              <a:p>
                <a:pPr marL="0" indent="0">
                  <a:lnSpc>
                    <a:spcPct val="150000"/>
                  </a:lnSpc>
                  <a:spcBef>
                    <a:spcPts val="600"/>
                  </a:spcBef>
                  <a:buNone/>
                </a:pPr>
                <a:r>
                  <a:rPr lang="hu-HU" sz="2400" b="1" i="1" u="sng" dirty="0">
                    <a:solidFill>
                      <a:srgbClr val="FF0000"/>
                    </a:solidFill>
                  </a:rPr>
                  <a:t>New </a:t>
                </a:r>
                <a:r>
                  <a:rPr lang="hu-HU" sz="2400" b="1" i="1" u="sng" dirty="0" err="1">
                    <a:solidFill>
                      <a:srgbClr val="FF0000"/>
                    </a:solidFill>
                  </a:rPr>
                  <a:t>results</a:t>
                </a:r>
                <a:r>
                  <a:rPr lang="hu-HU" sz="2400" b="1" i="1" u="sng" dirty="0">
                    <a:solidFill>
                      <a:srgbClr val="FF0000"/>
                    </a:solidFill>
                  </a:rPr>
                  <a:t> </a:t>
                </a:r>
                <a:r>
                  <a:rPr lang="hu-HU" sz="2400" b="1" i="1" u="sng" dirty="0" err="1">
                    <a:solidFill>
                      <a:srgbClr val="FF0000"/>
                    </a:solidFill>
                  </a:rPr>
                  <a:t>on</a:t>
                </a:r>
                <a:r>
                  <a:rPr lang="hu-HU" sz="2400" b="1" i="1" u="sng" dirty="0">
                    <a:solidFill>
                      <a:srgbClr val="FF0000"/>
                    </a:solidFill>
                  </a:rPr>
                  <a:t> </a:t>
                </a:r>
                <a:r>
                  <a:rPr lang="hu-HU" sz="2400" b="1" i="1" u="sng" dirty="0" err="1" smtClean="0">
                    <a:solidFill>
                      <a:srgbClr val="FF0000"/>
                    </a:solidFill>
                  </a:rPr>
                  <a:t>the</a:t>
                </a:r>
                <a:r>
                  <a:rPr lang="hu-HU" sz="2400" b="1" i="1" u="sng" dirty="0" smtClean="0">
                    <a:solidFill>
                      <a:srgbClr val="FF0000"/>
                    </a:solidFill>
                  </a:rPr>
                  <a:t> </a:t>
                </a:r>
                <a:r>
                  <a:rPr lang="hu-HU" sz="2400" b="1" i="1" u="sng" dirty="0" err="1" smtClean="0">
                    <a:solidFill>
                      <a:srgbClr val="FF0000"/>
                    </a:solidFill>
                  </a:rPr>
                  <a:t>ductility</a:t>
                </a:r>
                <a:r>
                  <a:rPr lang="hu-HU" sz="2400" b="1" i="1" u="sng" dirty="0" smtClean="0">
                    <a:solidFill>
                      <a:srgbClr val="FF0000"/>
                    </a:solidFill>
                  </a:rPr>
                  <a:t> of </a:t>
                </a:r>
                <a:r>
                  <a:rPr lang="hu-HU" sz="2400" b="1" i="1" u="sng" dirty="0" err="1" smtClean="0">
                    <a:solidFill>
                      <a:srgbClr val="FF0000"/>
                    </a:solidFill>
                  </a:rPr>
                  <a:t>the</a:t>
                </a:r>
                <a:r>
                  <a:rPr lang="hu-HU" sz="2400" b="1" i="1" u="sng" dirty="0" smtClean="0">
                    <a:solidFill>
                      <a:srgbClr val="FF0000"/>
                    </a:solidFill>
                  </a:rPr>
                  <a:t> UFG </a:t>
                </a:r>
                <a:r>
                  <a:rPr lang="hu-HU" sz="2400" b="1" i="1" u="sng" dirty="0" err="1" smtClean="0">
                    <a:solidFill>
                      <a:srgbClr val="FF0000"/>
                    </a:solidFill>
                  </a:rPr>
                  <a:t>AlZnMgZr</a:t>
                </a:r>
                <a:r>
                  <a:rPr lang="hu-HU" sz="2400" b="1" i="1" u="sng" dirty="0" smtClean="0">
                    <a:solidFill>
                      <a:srgbClr val="FF0000"/>
                    </a:solidFill>
                  </a:rPr>
                  <a:t> </a:t>
                </a:r>
                <a:r>
                  <a:rPr lang="hu-HU" sz="2400" b="1" i="1" u="sng" dirty="0" err="1" smtClean="0">
                    <a:solidFill>
                      <a:srgbClr val="FF0000"/>
                    </a:solidFill>
                  </a:rPr>
                  <a:t>samples</a:t>
                </a:r>
                <a:r>
                  <a:rPr lang="hu-HU" sz="2400" b="1" i="1" dirty="0">
                    <a:solidFill>
                      <a:srgbClr val="FF0000"/>
                    </a:solidFill>
                  </a:rPr>
                  <a:t>:</a:t>
                </a:r>
              </a:p>
              <a:p>
                <a:pPr marL="0" indent="0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hu-HU" sz="2000" b="1" dirty="0" smtClean="0"/>
                  <a:t> </a:t>
                </a:r>
                <a:r>
                  <a:rPr lang="hu-HU" sz="2000" b="1" dirty="0" err="1" smtClean="0">
                    <a:solidFill>
                      <a:srgbClr val="0000FF"/>
                    </a:solidFill>
                  </a:rPr>
                  <a:t>Activation</a:t>
                </a:r>
                <a:r>
                  <a:rPr lang="hu-HU" sz="2000" b="1" dirty="0" smtClean="0">
                    <a:solidFill>
                      <a:srgbClr val="0000FF"/>
                    </a:solidFill>
                  </a:rPr>
                  <a:t> </a:t>
                </a:r>
                <a:r>
                  <a:rPr lang="hu-HU" sz="2000" b="1" dirty="0" err="1" smtClean="0">
                    <a:solidFill>
                      <a:srgbClr val="0000FF"/>
                    </a:solidFill>
                  </a:rPr>
                  <a:t>energy</a:t>
                </a:r>
                <a:r>
                  <a:rPr lang="hu-HU" sz="2000" b="1" dirty="0">
                    <a:solidFill>
                      <a:srgbClr val="0000FF"/>
                    </a:solidFill>
                  </a:rPr>
                  <a:t> </a:t>
                </a:r>
                <a:r>
                  <a:rPr lang="hu-HU" sz="2000" b="1" dirty="0" smtClean="0">
                    <a:solidFill>
                      <a:srgbClr val="0000FF"/>
                    </a:solidFill>
                  </a:rPr>
                  <a:t>of </a:t>
                </a:r>
                <a:r>
                  <a:rPr lang="hu-HU" sz="2000" b="1" dirty="0" err="1" smtClean="0">
                    <a:solidFill>
                      <a:srgbClr val="0000FF"/>
                    </a:solidFill>
                  </a:rPr>
                  <a:t>the</a:t>
                </a:r>
                <a:r>
                  <a:rPr lang="hu-HU" sz="2000" b="1" dirty="0" smtClean="0">
                    <a:solidFill>
                      <a:srgbClr val="0000FF"/>
                    </a:solidFill>
                  </a:rPr>
                  <a:t> </a:t>
                </a:r>
                <a:r>
                  <a:rPr lang="hu-HU" sz="2000" b="1" dirty="0" err="1" smtClean="0">
                    <a:solidFill>
                      <a:srgbClr val="0000FF"/>
                    </a:solidFill>
                  </a:rPr>
                  <a:t>superplastic</a:t>
                </a:r>
                <a:r>
                  <a:rPr lang="hu-HU" sz="2000" b="1" dirty="0" smtClean="0">
                    <a:solidFill>
                      <a:srgbClr val="0000FF"/>
                    </a:solidFill>
                  </a:rPr>
                  <a:t> </a:t>
                </a:r>
                <a:r>
                  <a:rPr lang="hu-HU" sz="2000" b="1" dirty="0" err="1" smtClean="0">
                    <a:solidFill>
                      <a:srgbClr val="0000FF"/>
                    </a:solidFill>
                  </a:rPr>
                  <a:t>deformation</a:t>
                </a:r>
                <a:r>
                  <a:rPr lang="hu-HU" sz="2000" b="1" dirty="0" smtClean="0">
                    <a:solidFill>
                      <a:srgbClr val="0000FF"/>
                    </a:solidFill>
                  </a:rPr>
                  <a:t> </a:t>
                </a:r>
                <a:r>
                  <a:rPr lang="hu-HU" sz="2000" b="1" dirty="0" err="1" smtClean="0">
                    <a:solidFill>
                      <a:srgbClr val="0000FF"/>
                    </a:solidFill>
                  </a:rPr>
                  <a:t>process</a:t>
                </a:r>
                <a:r>
                  <a:rPr lang="hu-HU" sz="2000" b="1" dirty="0" smtClean="0">
                    <a:solidFill>
                      <a:srgbClr val="0000FF"/>
                    </a:solidFill>
                  </a:rPr>
                  <a:t>: </a:t>
                </a:r>
              </a:p>
              <a:p>
                <a:pPr marL="0" indent="0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hu-HU" sz="2000" b="1" dirty="0"/>
                  <a:t> </a:t>
                </a:r>
                <a:r>
                  <a:rPr lang="hu-HU" sz="2000" b="1" dirty="0" smtClean="0"/>
                  <a:t>              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𝑸</m:t>
                    </m:r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≈</m:t>
                    </m:r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𝟖𝟔</m:t>
                    </m:r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𝒌𝑱</m:t>
                    </m:r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𝒎𝒐𝒍</m:t>
                    </m:r>
                  </m:oMath>
                </a14:m>
                <a:endParaRPr lang="hu-HU" sz="2400" b="1" dirty="0" smtClean="0"/>
              </a:p>
              <a:p>
                <a:pPr marL="0" indent="0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hu-HU" sz="2400" dirty="0" smtClean="0"/>
                  <a:t>(                           ,               </a:t>
                </a:r>
              </a:p>
              <a:p>
                <a:pPr marL="0" indent="0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hu-HU" sz="2400" dirty="0"/>
                  <a:t> </a:t>
                </a:r>
                <a:r>
                  <a:rPr lang="hu-HU" sz="2400" dirty="0" smtClean="0"/>
                  <a:t>                                        )</a:t>
                </a:r>
              </a:p>
              <a:p>
                <a:pPr marL="0" indent="0">
                  <a:lnSpc>
                    <a:spcPct val="150000"/>
                  </a:lnSpc>
                  <a:spcBef>
                    <a:spcPts val="0"/>
                  </a:spcBef>
                  <a:buNone/>
                </a:pPr>
                <a:endParaRPr lang="hu-HU" sz="2400" dirty="0"/>
              </a:p>
              <a:p>
                <a:pPr marL="0" indent="0">
                  <a:lnSpc>
                    <a:spcPct val="150000"/>
                  </a:lnSpc>
                  <a:spcBef>
                    <a:spcPts val="0"/>
                  </a:spcBef>
                  <a:buNone/>
                </a:pPr>
                <a:endParaRPr lang="hu-HU" sz="2400" dirty="0" smtClean="0"/>
              </a:p>
              <a:p>
                <a:pPr marL="0" indent="0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hu-HU" sz="2400" b="1" u="sng" dirty="0" smtClean="0">
                    <a:solidFill>
                      <a:srgbClr val="FF0000"/>
                    </a:solidFill>
                  </a:rPr>
                  <a:t>Main </a:t>
                </a:r>
                <a:r>
                  <a:rPr lang="hu-HU" sz="2400" b="1" u="sng" dirty="0" err="1" smtClean="0">
                    <a:solidFill>
                      <a:srgbClr val="FF0000"/>
                    </a:solidFill>
                  </a:rPr>
                  <a:t>mechanisms</a:t>
                </a:r>
                <a:r>
                  <a:rPr lang="hu-HU" sz="2400" b="1" u="sng" dirty="0" smtClean="0">
                    <a:solidFill>
                      <a:srgbClr val="FF0000"/>
                    </a:solidFill>
                  </a:rPr>
                  <a:t> of </a:t>
                </a:r>
                <a:r>
                  <a:rPr lang="hu-HU" sz="2400" b="1" u="sng" dirty="0" err="1" smtClean="0">
                    <a:solidFill>
                      <a:srgbClr val="FF0000"/>
                    </a:solidFill>
                  </a:rPr>
                  <a:t>superplastic</a:t>
                </a:r>
                <a:r>
                  <a:rPr lang="hu-HU" sz="2400" b="1" u="sng" dirty="0" smtClean="0">
                    <a:solidFill>
                      <a:srgbClr val="FF0000"/>
                    </a:solidFill>
                  </a:rPr>
                  <a:t> </a:t>
                </a:r>
                <a:r>
                  <a:rPr lang="hu-HU" sz="2400" b="1" u="sng" dirty="0" err="1" smtClean="0">
                    <a:solidFill>
                      <a:srgbClr val="FF0000"/>
                    </a:solidFill>
                  </a:rPr>
                  <a:t>deformation</a:t>
                </a:r>
                <a:r>
                  <a:rPr lang="hu-HU" sz="2400" b="1" u="sng" dirty="0" smtClean="0">
                    <a:solidFill>
                      <a:srgbClr val="FF0000"/>
                    </a:solidFill>
                  </a:rPr>
                  <a:t>:</a:t>
                </a:r>
              </a:p>
              <a:p>
                <a:pPr marL="0" indent="0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hu-HU" sz="2400" dirty="0" smtClean="0"/>
                  <a:t>           			</a:t>
                </a:r>
                <a:r>
                  <a:rPr lang="hu-HU" sz="2400" b="1" i="1" dirty="0" err="1" smtClean="0">
                    <a:solidFill>
                      <a:srgbClr val="0000FF"/>
                    </a:solidFill>
                  </a:rPr>
                  <a:t>Grain</a:t>
                </a:r>
                <a:r>
                  <a:rPr lang="hu-HU" sz="2400" b="1" i="1" dirty="0" smtClean="0">
                    <a:solidFill>
                      <a:srgbClr val="0000FF"/>
                    </a:solidFill>
                  </a:rPr>
                  <a:t> </a:t>
                </a:r>
                <a:r>
                  <a:rPr lang="hu-HU" sz="2400" b="1" i="1" dirty="0" err="1" smtClean="0">
                    <a:solidFill>
                      <a:srgbClr val="0000FF"/>
                    </a:solidFill>
                  </a:rPr>
                  <a:t>boundary</a:t>
                </a:r>
                <a:r>
                  <a:rPr lang="hu-HU" sz="2400" b="1" i="1" dirty="0" smtClean="0">
                    <a:solidFill>
                      <a:srgbClr val="0000FF"/>
                    </a:solidFill>
                  </a:rPr>
                  <a:t> </a:t>
                </a:r>
                <a:r>
                  <a:rPr lang="hu-HU" sz="2400" b="1" i="1" dirty="0" err="1" smtClean="0">
                    <a:solidFill>
                      <a:srgbClr val="0000FF"/>
                    </a:solidFill>
                  </a:rPr>
                  <a:t>sliding</a:t>
                </a:r>
                <a:r>
                  <a:rPr lang="hu-HU" sz="2400" b="1" i="1" dirty="0" smtClean="0">
                    <a:solidFill>
                      <a:srgbClr val="0000FF"/>
                    </a:solidFill>
                  </a:rPr>
                  <a:t> (GBS)</a:t>
                </a:r>
              </a:p>
              <a:p>
                <a:pPr marL="0" indent="0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hu-HU" sz="2400" b="1" i="1" dirty="0">
                    <a:solidFill>
                      <a:srgbClr val="0000FF"/>
                    </a:solidFill>
                  </a:rPr>
                  <a:t> </a:t>
                </a:r>
                <a:r>
                  <a:rPr lang="hu-HU" sz="2400" b="1" i="1" dirty="0" smtClean="0">
                    <a:solidFill>
                      <a:srgbClr val="0000FF"/>
                    </a:solidFill>
                  </a:rPr>
                  <a:t>         </a:t>
                </a:r>
                <a:r>
                  <a:rPr lang="hu-HU" sz="2400" b="1" i="1" dirty="0" err="1" smtClean="0">
                    <a:solidFill>
                      <a:srgbClr val="0000FF"/>
                    </a:solidFill>
                  </a:rPr>
                  <a:t>controlled</a:t>
                </a:r>
                <a:r>
                  <a:rPr lang="hu-HU" sz="2400" b="1" i="1" dirty="0" smtClean="0">
                    <a:solidFill>
                      <a:srgbClr val="0000FF"/>
                    </a:solidFill>
                  </a:rPr>
                  <a:t> </a:t>
                </a:r>
                <a:r>
                  <a:rPr lang="hu-HU" sz="2400" b="1" i="1" dirty="0" err="1" smtClean="0">
                    <a:solidFill>
                      <a:srgbClr val="0000FF"/>
                    </a:solidFill>
                  </a:rPr>
                  <a:t>by</a:t>
                </a:r>
                <a:r>
                  <a:rPr lang="hu-HU" sz="2400" b="1" i="1" dirty="0" smtClean="0">
                    <a:solidFill>
                      <a:srgbClr val="0000FF"/>
                    </a:solidFill>
                  </a:rPr>
                  <a:t> </a:t>
                </a:r>
                <a:r>
                  <a:rPr lang="hu-HU" sz="2400" b="1" i="1" dirty="0" err="1" smtClean="0">
                    <a:solidFill>
                      <a:srgbClr val="0000FF"/>
                    </a:solidFill>
                  </a:rPr>
                  <a:t>the</a:t>
                </a:r>
                <a:r>
                  <a:rPr lang="hu-HU" sz="2400" b="1" i="1" dirty="0" smtClean="0">
                    <a:solidFill>
                      <a:srgbClr val="0000FF"/>
                    </a:solidFill>
                  </a:rPr>
                  <a:t> </a:t>
                </a:r>
                <a:r>
                  <a:rPr lang="hu-HU" sz="2400" b="1" i="1" dirty="0" err="1" smtClean="0">
                    <a:solidFill>
                      <a:srgbClr val="0000FF"/>
                    </a:solidFill>
                  </a:rPr>
                  <a:t>diffusion</a:t>
                </a:r>
                <a:r>
                  <a:rPr lang="hu-HU" sz="2400" b="1" i="1" dirty="0" smtClean="0">
                    <a:solidFill>
                      <a:srgbClr val="0000FF"/>
                    </a:solidFill>
                  </a:rPr>
                  <a:t> of </a:t>
                </a:r>
                <a:r>
                  <a:rPr lang="hu-HU" sz="2400" b="1" i="1" dirty="0" err="1" smtClean="0">
                    <a:solidFill>
                      <a:srgbClr val="0000FF"/>
                    </a:solidFill>
                  </a:rPr>
                  <a:t>Al</a:t>
                </a:r>
                <a:r>
                  <a:rPr lang="hu-HU" sz="2400" b="1" i="1" dirty="0" smtClean="0">
                    <a:solidFill>
                      <a:srgbClr val="0000FF"/>
                    </a:solidFill>
                  </a:rPr>
                  <a:t> and </a:t>
                </a:r>
                <a:r>
                  <a:rPr lang="hu-HU" sz="2400" b="1" i="1" dirty="0" err="1" smtClean="0">
                    <a:solidFill>
                      <a:srgbClr val="0000FF"/>
                    </a:solidFill>
                  </a:rPr>
                  <a:t>Zn</a:t>
                </a:r>
                <a:r>
                  <a:rPr lang="hu-HU" sz="2400" b="1" i="1" dirty="0" smtClean="0">
                    <a:solidFill>
                      <a:srgbClr val="0000FF"/>
                    </a:solidFill>
                  </a:rPr>
                  <a:t> </a:t>
                </a:r>
                <a:r>
                  <a:rPr lang="hu-HU" sz="2400" b="1" i="1" dirty="0" err="1" smtClean="0">
                    <a:solidFill>
                      <a:srgbClr val="0000FF"/>
                    </a:solidFill>
                  </a:rPr>
                  <a:t>along</a:t>
                </a:r>
                <a:r>
                  <a:rPr lang="hu-HU" sz="2400" b="1" i="1" dirty="0" smtClean="0">
                    <a:solidFill>
                      <a:srgbClr val="0000FF"/>
                    </a:solidFill>
                  </a:rPr>
                  <a:t> </a:t>
                </a:r>
                <a:r>
                  <a:rPr lang="hu-HU" sz="2400" b="1" i="1" dirty="0" err="1" smtClean="0">
                    <a:solidFill>
                      <a:srgbClr val="0000FF"/>
                    </a:solidFill>
                  </a:rPr>
                  <a:t>boundaries</a:t>
                </a:r>
                <a:endParaRPr lang="hu-HU" sz="2400" b="1" i="1" dirty="0" smtClean="0">
                  <a:solidFill>
                    <a:srgbClr val="0000FF"/>
                  </a:solidFill>
                </a:endParaRPr>
              </a:p>
              <a:p>
                <a:pPr marL="0" indent="0">
                  <a:lnSpc>
                    <a:spcPct val="150000"/>
                  </a:lnSpc>
                  <a:spcBef>
                    <a:spcPts val="0"/>
                  </a:spcBef>
                  <a:buNone/>
                </a:pPr>
                <a:endParaRPr lang="hu-HU" sz="2400" dirty="0"/>
              </a:p>
              <a:p>
                <a:pPr marL="0" indent="0">
                  <a:lnSpc>
                    <a:spcPct val="150000"/>
                  </a:lnSpc>
                  <a:spcBef>
                    <a:spcPts val="0"/>
                  </a:spcBef>
                  <a:buNone/>
                </a:pPr>
                <a:endParaRPr lang="hu-HU" sz="2000" b="1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491" y="560819"/>
                <a:ext cx="8839199" cy="5643563"/>
              </a:xfrm>
              <a:blipFill>
                <a:blip r:embed="rId3"/>
                <a:stretch>
                  <a:fillRect l="-10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Élőláb hely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altLang="hu-HU" dirty="0" smtClean="0">
                <a:latin typeface="Lucida Calligraphy" panose="03010101010101010101" pitchFamily="66" charset="0"/>
              </a:rPr>
              <a:t>BNM-2019, Ufa, </a:t>
            </a:r>
            <a:r>
              <a:rPr lang="hu-HU" altLang="hu-HU" dirty="0" err="1" smtClean="0">
                <a:latin typeface="Lucida Calligraphy" panose="03010101010101010101" pitchFamily="66" charset="0"/>
              </a:rPr>
              <a:t>Russia</a:t>
            </a:r>
            <a:endParaRPr lang="hu-HU" altLang="hu-HU" dirty="0" smtClean="0">
              <a:latin typeface="Lucida Calligraphy" panose="03010101010101010101" pitchFamily="66" charset="0"/>
            </a:endParaRPr>
          </a:p>
          <a:p>
            <a:pPr>
              <a:defRPr/>
            </a:pPr>
            <a:r>
              <a:rPr lang="hu-HU" altLang="hu-HU" dirty="0" err="1" smtClean="0">
                <a:latin typeface="Lucida Calligraphy" panose="03010101010101010101" pitchFamily="66" charset="0"/>
              </a:rPr>
              <a:t>September</a:t>
            </a:r>
            <a:r>
              <a:rPr lang="hu-HU" altLang="hu-HU" dirty="0" smtClean="0">
                <a:latin typeface="Lucida Calligraphy" panose="03010101010101010101" pitchFamily="66" charset="0"/>
              </a:rPr>
              <a:t> 25-27, 2019</a:t>
            </a:r>
            <a:endParaRPr lang="en-US" altLang="hu-HU" dirty="0">
              <a:latin typeface="Lucida Calligraphy" panose="03010101010101010101" pitchFamily="66" charset="0"/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2712" y="1600200"/>
            <a:ext cx="4145088" cy="2895600"/>
          </a:xfrm>
          <a:prstGeom prst="rect">
            <a:avLst/>
          </a:prstGeom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5541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Objektum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6588872"/>
              </p:ext>
            </p:extLst>
          </p:nvPr>
        </p:nvGraphicFramePr>
        <p:xfrm>
          <a:off x="378158" y="2362200"/>
          <a:ext cx="2049463" cy="350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0" r:id="rId5" imgW="1384300" imgH="241300" progId="Equation.3">
                  <p:embed/>
                </p:oleObj>
              </mc:Choice>
              <mc:Fallback>
                <p:oleObj r:id="rId5" imgW="1384300" imgH="2413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158" y="2362200"/>
                        <a:ext cx="2049463" cy="3508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Objektum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9053474"/>
              </p:ext>
            </p:extLst>
          </p:nvPr>
        </p:nvGraphicFramePr>
        <p:xfrm>
          <a:off x="2562098" y="2362200"/>
          <a:ext cx="1997075" cy="350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1" r:id="rId7" imgW="1346200" imgH="241300" progId="Equation.3">
                  <p:embed/>
                </p:oleObj>
              </mc:Choice>
              <mc:Fallback>
                <p:oleObj r:id="rId7" imgW="1346200" imgH="2413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62098" y="2362200"/>
                        <a:ext cx="1997075" cy="350838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3" name="Objektum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370451"/>
              </p:ext>
            </p:extLst>
          </p:nvPr>
        </p:nvGraphicFramePr>
        <p:xfrm>
          <a:off x="1524333" y="2874816"/>
          <a:ext cx="1806575" cy="350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2" r:id="rId9" imgW="1218671" imgH="241195" progId="Equation.3">
                  <p:embed/>
                </p:oleObj>
              </mc:Choice>
              <mc:Fallback>
                <p:oleObj r:id="rId9" imgW="1218671" imgH="241195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333" y="2874816"/>
                        <a:ext cx="1806575" cy="350838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381000" y="3299936"/>
            <a:ext cx="4650376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hu-H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(H.J. Frost, M..F Ashby: Deformation-Mechanism Maps: </a:t>
            </a:r>
            <a:endParaRPr kumimoji="0" lang="hu-HU" altLang="hu-HU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hu-H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The Plasticity and Creep of Metals and Ceramics. </a:t>
            </a:r>
            <a:endParaRPr kumimoji="0" lang="hu-HU" altLang="hu-HU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hu-HU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Pergamon</a:t>
            </a:r>
            <a:r>
              <a:rPr kumimoji="0" lang="en-US" altLang="hu-H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Press, Oxford, UK (1982))</a:t>
            </a:r>
            <a:r>
              <a:rPr kumimoji="0" lang="hu-HU" altLang="hu-H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09084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0" y="76200"/>
            <a:ext cx="4314030" cy="380999"/>
          </a:xfrm>
        </p:spPr>
        <p:txBody>
          <a:bodyPr/>
          <a:lstStyle/>
          <a:p>
            <a:pPr algn="r">
              <a:lnSpc>
                <a:spcPct val="150000"/>
              </a:lnSpc>
            </a:pPr>
            <a:r>
              <a:rPr lang="hu-HU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New </a:t>
            </a:r>
            <a:r>
              <a:rPr lang="hu-HU" sz="1600" i="1" u="sng" dirty="0" err="1">
                <a:solidFill>
                  <a:srgbClr val="FF0000"/>
                </a:solidFill>
                <a:latin typeface="Footlight MT Light" panose="0204060206030A020304" pitchFamily="18" charset="0"/>
              </a:rPr>
              <a:t>results</a:t>
            </a:r>
            <a:r>
              <a:rPr lang="hu-HU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: </a:t>
            </a:r>
            <a:r>
              <a:rPr lang="en-US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Ultrafine-grained </a:t>
            </a:r>
            <a:r>
              <a:rPr lang="en-US" sz="1600" i="1" u="sng" dirty="0" err="1">
                <a:solidFill>
                  <a:srgbClr val="FF0000"/>
                </a:solidFill>
                <a:latin typeface="Footlight MT Light" panose="0204060206030A020304" pitchFamily="18" charset="0"/>
              </a:rPr>
              <a:t>AlZnMg</a:t>
            </a:r>
            <a:r>
              <a:rPr lang="en-US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 alloys</a:t>
            </a:r>
            <a: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  <a:t/>
            </a:r>
            <a:b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</a:br>
            <a:r>
              <a:rPr lang="hu-HU" sz="2400" dirty="0"/>
              <a:t>	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52400" y="381000"/>
            <a:ext cx="8839199" cy="5643563"/>
          </a:xfrm>
        </p:spPr>
        <p:txBody>
          <a:bodyPr/>
          <a:lstStyle/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hu-HU" sz="2400" b="1" i="1" u="sng" dirty="0">
                <a:solidFill>
                  <a:srgbClr val="FF0000"/>
                </a:solidFill>
              </a:rPr>
              <a:t>New </a:t>
            </a:r>
            <a:r>
              <a:rPr lang="hu-HU" sz="2400" b="1" i="1" u="sng" dirty="0" err="1">
                <a:solidFill>
                  <a:srgbClr val="FF0000"/>
                </a:solidFill>
              </a:rPr>
              <a:t>results</a:t>
            </a:r>
            <a:r>
              <a:rPr lang="hu-HU" sz="2400" b="1" i="1" u="sng" dirty="0">
                <a:solidFill>
                  <a:srgbClr val="FF0000"/>
                </a:solidFill>
              </a:rPr>
              <a:t> </a:t>
            </a:r>
            <a:r>
              <a:rPr lang="hu-HU" sz="2400" b="1" i="1" u="sng" dirty="0" err="1">
                <a:solidFill>
                  <a:srgbClr val="FF0000"/>
                </a:solidFill>
              </a:rPr>
              <a:t>on</a:t>
            </a:r>
            <a:r>
              <a:rPr lang="hu-HU" sz="2400" b="1" i="1" u="sng" dirty="0">
                <a:solidFill>
                  <a:srgbClr val="FF0000"/>
                </a:solidFill>
              </a:rPr>
              <a:t> </a:t>
            </a:r>
            <a:r>
              <a:rPr lang="hu-HU" sz="2400" b="1" i="1" u="sng" dirty="0" err="1" smtClean="0">
                <a:solidFill>
                  <a:srgbClr val="FF0000"/>
                </a:solidFill>
              </a:rPr>
              <a:t>the</a:t>
            </a:r>
            <a:r>
              <a:rPr lang="hu-HU" sz="2400" b="1" i="1" u="sng" dirty="0" smtClean="0">
                <a:solidFill>
                  <a:srgbClr val="FF0000"/>
                </a:solidFill>
              </a:rPr>
              <a:t> </a:t>
            </a:r>
            <a:r>
              <a:rPr lang="hu-HU" sz="2400" b="1" i="1" u="sng" dirty="0" err="1" smtClean="0">
                <a:solidFill>
                  <a:srgbClr val="FF0000"/>
                </a:solidFill>
              </a:rPr>
              <a:t>ductility</a:t>
            </a:r>
            <a:r>
              <a:rPr lang="hu-HU" sz="2400" b="1" i="1" u="sng" dirty="0" smtClean="0">
                <a:solidFill>
                  <a:srgbClr val="FF0000"/>
                </a:solidFill>
              </a:rPr>
              <a:t> of </a:t>
            </a:r>
            <a:r>
              <a:rPr lang="hu-HU" sz="2400" b="1" i="1" u="sng" dirty="0" err="1" smtClean="0">
                <a:solidFill>
                  <a:srgbClr val="FF0000"/>
                </a:solidFill>
              </a:rPr>
              <a:t>the</a:t>
            </a:r>
            <a:r>
              <a:rPr lang="hu-HU" sz="2400" b="1" i="1" u="sng" dirty="0" smtClean="0">
                <a:solidFill>
                  <a:srgbClr val="FF0000"/>
                </a:solidFill>
              </a:rPr>
              <a:t> UFG </a:t>
            </a:r>
            <a:r>
              <a:rPr lang="hu-HU" sz="2400" b="1" i="1" u="sng" dirty="0" err="1" smtClean="0">
                <a:solidFill>
                  <a:srgbClr val="FF0000"/>
                </a:solidFill>
              </a:rPr>
              <a:t>AlZnMgZr</a:t>
            </a:r>
            <a:r>
              <a:rPr lang="hu-HU" sz="2400" b="1" i="1" u="sng" dirty="0" smtClean="0">
                <a:solidFill>
                  <a:srgbClr val="FF0000"/>
                </a:solidFill>
              </a:rPr>
              <a:t> </a:t>
            </a:r>
            <a:r>
              <a:rPr lang="hu-HU" sz="2400" b="1" i="1" u="sng" dirty="0" err="1" smtClean="0">
                <a:solidFill>
                  <a:srgbClr val="FF0000"/>
                </a:solidFill>
              </a:rPr>
              <a:t>samples</a:t>
            </a:r>
            <a:r>
              <a:rPr lang="hu-HU" sz="2400" b="1" i="1" dirty="0">
                <a:solidFill>
                  <a:srgbClr val="FF0000"/>
                </a:solidFill>
              </a:rPr>
              <a:t>: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hu-HU" sz="2000" b="1" dirty="0">
                <a:solidFill>
                  <a:srgbClr val="0000FF"/>
                </a:solidFill>
              </a:rPr>
              <a:t> </a:t>
            </a:r>
            <a:r>
              <a:rPr lang="hu-HU" sz="2000" b="1" dirty="0" smtClean="0">
                <a:solidFill>
                  <a:srgbClr val="0000FF"/>
                </a:solidFill>
              </a:rPr>
              <a:t>         </a:t>
            </a:r>
            <a:r>
              <a:rPr lang="hu-HU" sz="2000" b="1" dirty="0" err="1" smtClean="0">
                <a:solidFill>
                  <a:srgbClr val="0000FF"/>
                </a:solidFill>
              </a:rPr>
              <a:t>Effect</a:t>
            </a:r>
            <a:r>
              <a:rPr lang="hu-HU" sz="2000" b="1" dirty="0" smtClean="0">
                <a:solidFill>
                  <a:srgbClr val="0000FF"/>
                </a:solidFill>
              </a:rPr>
              <a:t> of </a:t>
            </a:r>
            <a:r>
              <a:rPr lang="hu-HU" sz="2000" b="1" dirty="0" err="1" smtClean="0">
                <a:solidFill>
                  <a:srgbClr val="0000FF"/>
                </a:solidFill>
              </a:rPr>
              <a:t>the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artificial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ageing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on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the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strength</a:t>
            </a:r>
            <a:r>
              <a:rPr lang="hu-HU" sz="2000" b="1" dirty="0" smtClean="0">
                <a:solidFill>
                  <a:srgbClr val="0000FF"/>
                </a:solidFill>
              </a:rPr>
              <a:t> and </a:t>
            </a:r>
            <a:r>
              <a:rPr lang="hu-HU" sz="2000" b="1" dirty="0" err="1" smtClean="0">
                <a:solidFill>
                  <a:srgbClr val="0000FF"/>
                </a:solidFill>
              </a:rPr>
              <a:t>microstructure</a:t>
            </a:r>
            <a:r>
              <a:rPr lang="hu-HU" sz="2000" b="1" dirty="0" smtClean="0">
                <a:solidFill>
                  <a:srgbClr val="0000FF"/>
                </a:solidFill>
              </a:rPr>
              <a:t> of HPT-</a:t>
            </a:r>
            <a:r>
              <a:rPr lang="hu-HU" sz="2000" b="1" dirty="0" err="1" smtClean="0">
                <a:solidFill>
                  <a:srgbClr val="0000FF"/>
                </a:solidFill>
              </a:rPr>
              <a:t>processed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samples</a:t>
            </a:r>
            <a:endParaRPr lang="hu-HU" sz="2000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endParaRPr lang="hu-HU" sz="2000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endParaRPr lang="hu-HU" sz="2000" b="1" dirty="0">
              <a:solidFill>
                <a:srgbClr val="0000FF"/>
              </a:solidFill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endParaRPr lang="hu-HU" sz="2000" b="1" dirty="0">
              <a:solidFill>
                <a:srgbClr val="0000FF"/>
              </a:solidFill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endParaRPr lang="hu-HU" sz="2000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endParaRPr lang="hu-HU" sz="2000" b="1" dirty="0">
              <a:solidFill>
                <a:srgbClr val="0000FF"/>
              </a:solidFill>
            </a:endParaRPr>
          </a:p>
          <a:p>
            <a:pPr marL="0" indent="0" algn="ctr">
              <a:lnSpc>
                <a:spcPct val="150000"/>
              </a:lnSpc>
              <a:spcBef>
                <a:spcPts val="600"/>
              </a:spcBef>
              <a:buNone/>
            </a:pPr>
            <a:endParaRPr lang="hu-HU" sz="1600" b="1" i="1" dirty="0"/>
          </a:p>
          <a:p>
            <a:pPr marL="0" indent="0" algn="ctr">
              <a:spcBef>
                <a:spcPts val="0"/>
              </a:spcBef>
              <a:buNone/>
            </a:pPr>
            <a:endParaRPr lang="hu-HU" sz="1600" b="1" i="1" dirty="0" smtClean="0"/>
          </a:p>
          <a:p>
            <a:pPr marL="0" indent="0" algn="ctr">
              <a:spcBef>
                <a:spcPts val="0"/>
              </a:spcBef>
              <a:buNone/>
            </a:pPr>
            <a:r>
              <a:rPr lang="hu-HU" sz="1600" b="1" i="1" dirty="0" smtClean="0"/>
              <a:t>(</a:t>
            </a:r>
            <a:r>
              <a:rPr lang="hu-HU" sz="1600" b="1" i="1" dirty="0" err="1" smtClean="0"/>
              <a:t>Ruslan</a:t>
            </a:r>
            <a:r>
              <a:rPr lang="hu-HU" sz="1600" b="1" i="1" dirty="0" smtClean="0"/>
              <a:t> Z. </a:t>
            </a:r>
            <a:r>
              <a:rPr lang="hu-HU" sz="1600" b="1" i="1" dirty="0" err="1"/>
              <a:t>V</a:t>
            </a:r>
            <a:r>
              <a:rPr lang="hu-HU" sz="1600" b="1" i="1" dirty="0" err="1" smtClean="0"/>
              <a:t>aliev</a:t>
            </a:r>
            <a:r>
              <a:rPr lang="hu-HU" sz="1600" b="1" i="1" dirty="0" smtClean="0"/>
              <a:t> et </a:t>
            </a:r>
            <a:r>
              <a:rPr lang="hu-HU" sz="1600" b="1" i="1" dirty="0" err="1" smtClean="0"/>
              <a:t>al</a:t>
            </a:r>
            <a:r>
              <a:rPr lang="hu-HU" sz="1600" b="1" i="1" dirty="0" smtClean="0"/>
              <a:t>., AEM 2019, DOI: 10.1002/adem.201900555)</a:t>
            </a:r>
          </a:p>
          <a:p>
            <a:pPr marL="0" indent="0">
              <a:spcBef>
                <a:spcPts val="0"/>
              </a:spcBef>
              <a:buNone/>
            </a:pPr>
            <a:r>
              <a:rPr lang="hu-HU" sz="2000" b="1" dirty="0" smtClean="0">
                <a:solidFill>
                  <a:srgbClr val="0000FF"/>
                </a:solidFill>
              </a:rPr>
              <a:t>                </a:t>
            </a:r>
            <a:r>
              <a:rPr lang="hu-HU" sz="2000" b="1" dirty="0" smtClean="0">
                <a:solidFill>
                  <a:srgbClr val="0000FF"/>
                </a:solidFill>
              </a:rPr>
              <a:t>The </a:t>
            </a:r>
            <a:r>
              <a:rPr lang="hu-HU" sz="2000" b="1" dirty="0" err="1" smtClean="0">
                <a:solidFill>
                  <a:srgbClr val="0000FF"/>
                </a:solidFill>
              </a:rPr>
              <a:t>hardness</a:t>
            </a:r>
            <a:r>
              <a:rPr lang="hu-HU" sz="2000" b="1" dirty="0" smtClean="0">
                <a:solidFill>
                  <a:srgbClr val="0000FF"/>
                </a:solidFill>
              </a:rPr>
              <a:t> of </a:t>
            </a:r>
            <a:r>
              <a:rPr lang="hu-HU" sz="2000" b="1" dirty="0" err="1" smtClean="0">
                <a:solidFill>
                  <a:srgbClr val="0000FF"/>
                </a:solidFill>
              </a:rPr>
              <a:t>the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samples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after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superplastic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deformation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hu-HU" sz="2000" b="1" dirty="0" smtClean="0">
                <a:solidFill>
                  <a:srgbClr val="0000FF"/>
                </a:solidFill>
              </a:rPr>
              <a:t>    </a:t>
            </a:r>
            <a:r>
              <a:rPr lang="hu-HU" sz="2000" b="1" dirty="0" err="1" smtClean="0">
                <a:solidFill>
                  <a:srgbClr val="0000FF"/>
                </a:solidFill>
              </a:rPr>
              <a:t>remains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higher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than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the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value</a:t>
            </a:r>
            <a:r>
              <a:rPr lang="hu-HU" sz="2000" b="1" dirty="0" smtClean="0">
                <a:solidFill>
                  <a:srgbClr val="0000FF"/>
                </a:solidFill>
              </a:rPr>
              <a:t> of </a:t>
            </a:r>
            <a:r>
              <a:rPr lang="hu-HU" sz="2000" b="1" dirty="0" err="1" smtClean="0">
                <a:solidFill>
                  <a:srgbClr val="0000FF"/>
                </a:solidFill>
              </a:rPr>
              <a:t>conventional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samples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after</a:t>
            </a:r>
            <a:r>
              <a:rPr lang="hu-HU" sz="2000" b="1" dirty="0" smtClean="0">
                <a:solidFill>
                  <a:srgbClr val="0000FF"/>
                </a:solidFill>
              </a:rPr>
              <a:t> T6 </a:t>
            </a:r>
            <a:r>
              <a:rPr lang="hu-HU" sz="2000" b="1" dirty="0" err="1" smtClean="0">
                <a:solidFill>
                  <a:srgbClr val="0000FF"/>
                </a:solidFill>
              </a:rPr>
              <a:t>treatment</a:t>
            </a:r>
            <a:endParaRPr lang="hu-HU" sz="2000" b="1" dirty="0">
              <a:solidFill>
                <a:srgbClr val="0000FF"/>
              </a:solidFill>
            </a:endParaRP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altLang="hu-HU" dirty="0" smtClean="0">
                <a:latin typeface="Lucida Calligraphy" panose="03010101010101010101" pitchFamily="66" charset="0"/>
              </a:rPr>
              <a:t>BNM-2019, Ufa, </a:t>
            </a:r>
            <a:r>
              <a:rPr lang="hu-HU" altLang="hu-HU" dirty="0" err="1" smtClean="0">
                <a:latin typeface="Lucida Calligraphy" panose="03010101010101010101" pitchFamily="66" charset="0"/>
              </a:rPr>
              <a:t>Russia</a:t>
            </a:r>
            <a:endParaRPr lang="hu-HU" altLang="hu-HU" dirty="0" smtClean="0">
              <a:latin typeface="Lucida Calligraphy" panose="03010101010101010101" pitchFamily="66" charset="0"/>
            </a:endParaRPr>
          </a:p>
          <a:p>
            <a:pPr>
              <a:defRPr/>
            </a:pPr>
            <a:r>
              <a:rPr lang="hu-HU" altLang="hu-HU" dirty="0" err="1" smtClean="0">
                <a:latin typeface="Lucida Calligraphy" panose="03010101010101010101" pitchFamily="66" charset="0"/>
              </a:rPr>
              <a:t>September</a:t>
            </a:r>
            <a:r>
              <a:rPr lang="hu-HU" altLang="hu-HU" dirty="0" smtClean="0">
                <a:latin typeface="Lucida Calligraphy" panose="03010101010101010101" pitchFamily="66" charset="0"/>
              </a:rPr>
              <a:t> 25-27, 2019</a:t>
            </a:r>
            <a:endParaRPr lang="en-US" altLang="hu-HU" dirty="0">
              <a:latin typeface="Lucida Calligraphy" panose="03010101010101010101" pitchFamily="66" charset="0"/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905000"/>
            <a:ext cx="3657600" cy="3073637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1828800"/>
            <a:ext cx="358316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345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0" y="76200"/>
            <a:ext cx="4314030" cy="380999"/>
          </a:xfrm>
        </p:spPr>
        <p:txBody>
          <a:bodyPr/>
          <a:lstStyle/>
          <a:p>
            <a:pPr algn="r">
              <a:lnSpc>
                <a:spcPct val="150000"/>
              </a:lnSpc>
            </a:pPr>
            <a:r>
              <a:rPr lang="hu-HU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New </a:t>
            </a:r>
            <a:r>
              <a:rPr lang="hu-HU" sz="1600" i="1" u="sng" dirty="0" err="1">
                <a:solidFill>
                  <a:srgbClr val="FF0000"/>
                </a:solidFill>
                <a:latin typeface="Footlight MT Light" panose="0204060206030A020304" pitchFamily="18" charset="0"/>
              </a:rPr>
              <a:t>results</a:t>
            </a:r>
            <a:r>
              <a:rPr lang="hu-HU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: </a:t>
            </a:r>
            <a:r>
              <a:rPr lang="en-US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Ultrafine-grained </a:t>
            </a:r>
            <a:r>
              <a:rPr lang="en-US" sz="1600" i="1" u="sng" dirty="0" err="1">
                <a:solidFill>
                  <a:srgbClr val="FF0000"/>
                </a:solidFill>
                <a:latin typeface="Footlight MT Light" panose="0204060206030A020304" pitchFamily="18" charset="0"/>
              </a:rPr>
              <a:t>AlZnMg</a:t>
            </a:r>
            <a:r>
              <a:rPr lang="en-US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 alloys</a:t>
            </a:r>
            <a: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  <a:t/>
            </a:r>
            <a:b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</a:br>
            <a:r>
              <a:rPr lang="hu-HU" sz="2400" dirty="0"/>
              <a:t>	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52400" y="533400"/>
            <a:ext cx="8839199" cy="5643563"/>
          </a:xfrm>
        </p:spPr>
        <p:txBody>
          <a:bodyPr/>
          <a:lstStyle/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hu-HU" sz="2400" b="1" i="1" u="sng" dirty="0">
                <a:solidFill>
                  <a:srgbClr val="FF0000"/>
                </a:solidFill>
              </a:rPr>
              <a:t>New </a:t>
            </a:r>
            <a:r>
              <a:rPr lang="hu-HU" sz="2400" b="1" i="1" u="sng" dirty="0" err="1">
                <a:solidFill>
                  <a:srgbClr val="FF0000"/>
                </a:solidFill>
              </a:rPr>
              <a:t>results</a:t>
            </a:r>
            <a:r>
              <a:rPr lang="hu-HU" sz="2400" b="1" i="1" u="sng" dirty="0">
                <a:solidFill>
                  <a:srgbClr val="FF0000"/>
                </a:solidFill>
              </a:rPr>
              <a:t> </a:t>
            </a:r>
            <a:r>
              <a:rPr lang="hu-HU" sz="2400" b="1" i="1" u="sng" dirty="0" err="1">
                <a:solidFill>
                  <a:srgbClr val="FF0000"/>
                </a:solidFill>
              </a:rPr>
              <a:t>on</a:t>
            </a:r>
            <a:r>
              <a:rPr lang="hu-HU" sz="2400" b="1" i="1" u="sng" dirty="0">
                <a:solidFill>
                  <a:srgbClr val="FF0000"/>
                </a:solidFill>
              </a:rPr>
              <a:t> </a:t>
            </a:r>
            <a:r>
              <a:rPr lang="hu-HU" sz="2400" b="1" i="1" u="sng" dirty="0" err="1" smtClean="0">
                <a:solidFill>
                  <a:srgbClr val="FF0000"/>
                </a:solidFill>
              </a:rPr>
              <a:t>the</a:t>
            </a:r>
            <a:r>
              <a:rPr lang="hu-HU" sz="2400" b="1" i="1" u="sng" dirty="0" smtClean="0">
                <a:solidFill>
                  <a:srgbClr val="FF0000"/>
                </a:solidFill>
              </a:rPr>
              <a:t> </a:t>
            </a:r>
            <a:r>
              <a:rPr lang="hu-HU" sz="2400" b="1" i="1" u="sng" dirty="0" err="1" smtClean="0">
                <a:solidFill>
                  <a:srgbClr val="FF0000"/>
                </a:solidFill>
              </a:rPr>
              <a:t>ductility</a:t>
            </a:r>
            <a:r>
              <a:rPr lang="hu-HU" sz="2400" b="1" i="1" u="sng" dirty="0" smtClean="0">
                <a:solidFill>
                  <a:srgbClr val="FF0000"/>
                </a:solidFill>
              </a:rPr>
              <a:t> of </a:t>
            </a:r>
            <a:r>
              <a:rPr lang="hu-HU" sz="2400" b="1" i="1" u="sng" dirty="0" err="1" smtClean="0">
                <a:solidFill>
                  <a:srgbClr val="FF0000"/>
                </a:solidFill>
              </a:rPr>
              <a:t>the</a:t>
            </a:r>
            <a:r>
              <a:rPr lang="hu-HU" sz="2400" b="1" i="1" u="sng" dirty="0" smtClean="0">
                <a:solidFill>
                  <a:srgbClr val="FF0000"/>
                </a:solidFill>
              </a:rPr>
              <a:t> UFG </a:t>
            </a:r>
            <a:r>
              <a:rPr lang="hu-HU" sz="2400" b="1" i="1" u="sng" dirty="0" err="1" smtClean="0">
                <a:solidFill>
                  <a:srgbClr val="FF0000"/>
                </a:solidFill>
              </a:rPr>
              <a:t>AlZnMgZr</a:t>
            </a:r>
            <a:r>
              <a:rPr lang="hu-HU" sz="2400" b="1" i="1" u="sng" dirty="0" smtClean="0">
                <a:solidFill>
                  <a:srgbClr val="FF0000"/>
                </a:solidFill>
              </a:rPr>
              <a:t> </a:t>
            </a:r>
            <a:r>
              <a:rPr lang="hu-HU" sz="2400" b="1" i="1" u="sng" dirty="0" err="1" smtClean="0">
                <a:solidFill>
                  <a:srgbClr val="FF0000"/>
                </a:solidFill>
              </a:rPr>
              <a:t>samples</a:t>
            </a:r>
            <a:r>
              <a:rPr lang="hu-HU" sz="2400" b="1" i="1" dirty="0">
                <a:solidFill>
                  <a:srgbClr val="FF0000"/>
                </a:solidFill>
              </a:rPr>
              <a:t>: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hu-HU" sz="2000" b="1" dirty="0">
                <a:solidFill>
                  <a:srgbClr val="0000FF"/>
                </a:solidFill>
              </a:rPr>
              <a:t> </a:t>
            </a:r>
            <a:r>
              <a:rPr lang="hu-HU" sz="2000" b="1" dirty="0" smtClean="0">
                <a:solidFill>
                  <a:srgbClr val="0000FF"/>
                </a:solidFill>
              </a:rPr>
              <a:t>         </a:t>
            </a:r>
            <a:r>
              <a:rPr lang="hu-HU" sz="2000" b="1" dirty="0" err="1" smtClean="0">
                <a:solidFill>
                  <a:srgbClr val="0000FF"/>
                </a:solidFill>
              </a:rPr>
              <a:t>Effect</a:t>
            </a:r>
            <a:r>
              <a:rPr lang="hu-HU" sz="2000" b="1" dirty="0" smtClean="0">
                <a:solidFill>
                  <a:srgbClr val="0000FF"/>
                </a:solidFill>
              </a:rPr>
              <a:t> of </a:t>
            </a:r>
            <a:r>
              <a:rPr lang="hu-HU" sz="2000" b="1" dirty="0" err="1" smtClean="0">
                <a:solidFill>
                  <a:srgbClr val="0000FF"/>
                </a:solidFill>
              </a:rPr>
              <a:t>the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artificial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ageing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on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the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strength</a:t>
            </a:r>
            <a:r>
              <a:rPr lang="hu-HU" sz="2000" b="1" dirty="0" smtClean="0">
                <a:solidFill>
                  <a:srgbClr val="0000FF"/>
                </a:solidFill>
              </a:rPr>
              <a:t> and </a:t>
            </a:r>
            <a:r>
              <a:rPr lang="hu-HU" sz="2000" b="1" dirty="0" err="1" smtClean="0">
                <a:solidFill>
                  <a:srgbClr val="0000FF"/>
                </a:solidFill>
              </a:rPr>
              <a:t>microstructure</a:t>
            </a:r>
            <a:r>
              <a:rPr lang="hu-HU" sz="2000" b="1" dirty="0" smtClean="0">
                <a:solidFill>
                  <a:srgbClr val="0000FF"/>
                </a:solidFill>
              </a:rPr>
              <a:t> of HPT-</a:t>
            </a:r>
            <a:r>
              <a:rPr lang="hu-HU" sz="2000" b="1" dirty="0" err="1" smtClean="0">
                <a:solidFill>
                  <a:srgbClr val="0000FF"/>
                </a:solidFill>
              </a:rPr>
              <a:t>processed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samples</a:t>
            </a:r>
            <a:endParaRPr lang="hu-HU" sz="2000" b="1" dirty="0" smtClean="0">
              <a:solidFill>
                <a:srgbClr val="0000FF"/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endParaRPr lang="hu-HU" sz="2000" b="1" dirty="0" smtClean="0">
              <a:solidFill>
                <a:srgbClr val="0000FF"/>
              </a:solidFill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hu-HU" sz="2000" b="1" i="1" dirty="0" smtClean="0">
                <a:solidFill>
                  <a:srgbClr val="FF0000"/>
                </a:solidFill>
              </a:rPr>
              <a:t>	</a:t>
            </a:r>
            <a:r>
              <a:rPr lang="hu-HU" sz="2000" b="1" i="1" dirty="0" err="1" smtClean="0">
                <a:solidFill>
                  <a:srgbClr val="FF0000"/>
                </a:solidFill>
              </a:rPr>
              <a:t>Ageing</a:t>
            </a:r>
            <a:r>
              <a:rPr lang="hu-HU" sz="2000" b="1" i="1" dirty="0" smtClean="0">
                <a:solidFill>
                  <a:srgbClr val="FF0000"/>
                </a:solidFill>
              </a:rPr>
              <a:t> </a:t>
            </a:r>
            <a:r>
              <a:rPr lang="hu-HU" sz="2000" b="1" i="1" dirty="0" err="1" smtClean="0">
                <a:solidFill>
                  <a:srgbClr val="FF0000"/>
                </a:solidFill>
              </a:rPr>
              <a:t>at</a:t>
            </a:r>
            <a:r>
              <a:rPr lang="hu-HU" sz="2000" b="1" i="1" dirty="0" smtClean="0">
                <a:solidFill>
                  <a:srgbClr val="FF0000"/>
                </a:solidFill>
              </a:rPr>
              <a:t> 120 and 170 </a:t>
            </a:r>
            <a:r>
              <a:rPr lang="en-US" sz="2000" b="1" i="1" baseline="30000" dirty="0" err="1" smtClean="0">
                <a:solidFill>
                  <a:srgbClr val="FF0000"/>
                </a:solidFill>
              </a:rPr>
              <a:t>o</a:t>
            </a:r>
            <a:r>
              <a:rPr lang="en-US" sz="2000" b="1" i="1" dirty="0" err="1" smtClean="0">
                <a:solidFill>
                  <a:srgbClr val="FF0000"/>
                </a:solidFill>
              </a:rPr>
              <a:t>C</a:t>
            </a:r>
            <a:endParaRPr lang="hu-HU" sz="2000" b="1" i="1" dirty="0">
              <a:solidFill>
                <a:srgbClr val="FF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hu-HU" sz="2000" b="1" dirty="0" smtClean="0"/>
              <a:t>   </a:t>
            </a:r>
            <a:r>
              <a:rPr lang="en-US" sz="2000" b="1" dirty="0" smtClean="0">
                <a:solidFill>
                  <a:srgbClr val="FF0000"/>
                </a:solidFill>
              </a:rPr>
              <a:t>●</a:t>
            </a:r>
            <a:r>
              <a:rPr lang="en-US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smtClean="0">
                <a:solidFill>
                  <a:srgbClr val="0000FF"/>
                </a:solidFill>
              </a:rPr>
              <a:t>A </a:t>
            </a:r>
            <a:r>
              <a:rPr lang="hu-HU" sz="2000" b="1" dirty="0" err="1" smtClean="0">
                <a:solidFill>
                  <a:srgbClr val="0000FF"/>
                </a:solidFill>
              </a:rPr>
              <a:t>fast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decreasing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region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at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the</a:t>
            </a:r>
            <a:r>
              <a:rPr lang="hu-HU" sz="2000" b="1" dirty="0" smtClean="0">
                <a:solidFill>
                  <a:srgbClr val="0000FF"/>
                </a:solidFill>
              </a:rPr>
              <a:t>	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hu-HU" sz="2000" b="1" dirty="0">
                <a:solidFill>
                  <a:srgbClr val="0000FF"/>
                </a:solidFill>
              </a:rPr>
              <a:t> </a:t>
            </a:r>
            <a:r>
              <a:rPr lang="hu-HU" sz="2000" b="1" dirty="0" smtClean="0">
                <a:solidFill>
                  <a:srgbClr val="0000FF"/>
                </a:solidFill>
              </a:rPr>
              <a:t>  </a:t>
            </a:r>
            <a:r>
              <a:rPr lang="hu-HU" sz="2000" b="1" dirty="0" err="1" smtClean="0">
                <a:solidFill>
                  <a:srgbClr val="0000FF"/>
                </a:solidFill>
              </a:rPr>
              <a:t>begening</a:t>
            </a:r>
            <a:r>
              <a:rPr lang="hu-HU" sz="2000" b="1" dirty="0" smtClean="0">
                <a:solidFill>
                  <a:srgbClr val="0000FF"/>
                </a:solidFill>
              </a:rPr>
              <a:t>, </a:t>
            </a:r>
            <a:r>
              <a:rPr lang="hu-HU" sz="2000" b="1" dirty="0" err="1" smtClean="0">
                <a:solidFill>
                  <a:srgbClr val="0000FF"/>
                </a:solidFill>
              </a:rPr>
              <a:t>because</a:t>
            </a:r>
            <a:r>
              <a:rPr lang="hu-HU" sz="2000" b="1" dirty="0" smtClean="0">
                <a:solidFill>
                  <a:srgbClr val="0000FF"/>
                </a:solidFill>
              </a:rPr>
              <a:t> of </a:t>
            </a:r>
            <a:r>
              <a:rPr lang="hu-HU" sz="2000" b="1" dirty="0" err="1" smtClean="0">
                <a:solidFill>
                  <a:srgbClr val="0000FF"/>
                </a:solidFill>
              </a:rPr>
              <a:t>the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hu-HU" sz="2000" b="1" dirty="0" smtClean="0">
                <a:solidFill>
                  <a:srgbClr val="0000FF"/>
                </a:solidFill>
              </a:rPr>
              <a:t>  </a:t>
            </a:r>
            <a:r>
              <a:rPr lang="hu-HU" sz="2000" b="1" dirty="0" err="1" smtClean="0">
                <a:solidFill>
                  <a:srgbClr val="0000FF"/>
                </a:solidFill>
              </a:rPr>
              <a:t>fast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dissolution</a:t>
            </a:r>
            <a:r>
              <a:rPr lang="hu-HU" sz="2000" b="1" dirty="0" smtClean="0">
                <a:solidFill>
                  <a:srgbClr val="0000FF"/>
                </a:solidFill>
              </a:rPr>
              <a:t> of GP </a:t>
            </a:r>
            <a:r>
              <a:rPr lang="hu-HU" sz="2000" b="1" dirty="0" err="1" smtClean="0">
                <a:solidFill>
                  <a:srgbClr val="0000FF"/>
                </a:solidFill>
              </a:rPr>
              <a:t>zones</a:t>
            </a:r>
            <a:r>
              <a:rPr lang="hu-HU" sz="2000" b="1" dirty="0" smtClean="0">
                <a:solidFill>
                  <a:srgbClr val="0000FF"/>
                </a:solidFill>
              </a:rPr>
              <a:t>. 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hu-HU" sz="2000" b="1" dirty="0" smtClean="0"/>
              <a:t>    </a:t>
            </a:r>
            <a:r>
              <a:rPr lang="en-US" sz="2000" b="1" dirty="0" smtClean="0">
                <a:solidFill>
                  <a:srgbClr val="FF0000"/>
                </a:solidFill>
              </a:rPr>
              <a:t>●</a:t>
            </a:r>
            <a:r>
              <a:rPr lang="hu-HU" sz="2000" b="1" dirty="0" smtClean="0"/>
              <a:t> </a:t>
            </a:r>
            <a:r>
              <a:rPr lang="hu-HU" sz="2000" b="1" dirty="0" smtClean="0">
                <a:solidFill>
                  <a:srgbClr val="0000FF"/>
                </a:solidFill>
              </a:rPr>
              <a:t>The </a:t>
            </a:r>
            <a:r>
              <a:rPr lang="hu-HU" sz="2000" b="1" dirty="0" err="1" smtClean="0">
                <a:solidFill>
                  <a:srgbClr val="0000FF"/>
                </a:solidFill>
              </a:rPr>
              <a:t>hardness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obtained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after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hu-HU" sz="2000" b="1" dirty="0">
                <a:solidFill>
                  <a:srgbClr val="0000FF"/>
                </a:solidFill>
              </a:rPr>
              <a:t> 2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hours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remains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still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higher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than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hu-HU" sz="2000" b="1" dirty="0">
                <a:solidFill>
                  <a:srgbClr val="0000FF"/>
                </a:solidFill>
              </a:rPr>
              <a:t> 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the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value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characterizing</a:t>
            </a:r>
            <a:r>
              <a:rPr lang="hu-HU" sz="2000" b="1" dirty="0" smtClean="0">
                <a:solidFill>
                  <a:srgbClr val="0000FF"/>
                </a:solidFill>
              </a:rPr>
              <a:t> T6.</a:t>
            </a:r>
            <a:endParaRPr lang="hu-HU" sz="2000" b="1" dirty="0">
              <a:solidFill>
                <a:srgbClr val="0000FF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hu-HU" sz="1600" b="1" i="1" dirty="0" smtClean="0"/>
          </a:p>
          <a:p>
            <a:pPr marL="0" indent="0">
              <a:spcBef>
                <a:spcPts val="0"/>
              </a:spcBef>
              <a:buNone/>
            </a:pPr>
            <a:r>
              <a:rPr lang="hu-HU" sz="2000" b="1" dirty="0">
                <a:solidFill>
                  <a:srgbClr val="0000FF"/>
                </a:solidFill>
              </a:rPr>
              <a:t> </a:t>
            </a:r>
            <a:r>
              <a:rPr lang="hu-HU" sz="2000" b="1" dirty="0" smtClean="0">
                <a:solidFill>
                  <a:srgbClr val="0000FF"/>
                </a:solidFill>
              </a:rPr>
              <a:t>               </a:t>
            </a:r>
            <a:endParaRPr lang="hu-HU" sz="2000" b="1" dirty="0">
              <a:solidFill>
                <a:srgbClr val="0000FF"/>
              </a:solidFill>
            </a:endParaRP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altLang="hu-HU" dirty="0" smtClean="0">
                <a:latin typeface="Lucida Calligraphy" panose="03010101010101010101" pitchFamily="66" charset="0"/>
              </a:rPr>
              <a:t>BNM-2019, Ufa, </a:t>
            </a:r>
            <a:r>
              <a:rPr lang="hu-HU" altLang="hu-HU" dirty="0" err="1" smtClean="0">
                <a:latin typeface="Lucida Calligraphy" panose="03010101010101010101" pitchFamily="66" charset="0"/>
              </a:rPr>
              <a:t>Russia</a:t>
            </a:r>
            <a:endParaRPr lang="hu-HU" altLang="hu-HU" dirty="0" smtClean="0">
              <a:latin typeface="Lucida Calligraphy" panose="03010101010101010101" pitchFamily="66" charset="0"/>
            </a:endParaRPr>
          </a:p>
          <a:p>
            <a:pPr>
              <a:defRPr/>
            </a:pPr>
            <a:r>
              <a:rPr lang="hu-HU" altLang="hu-HU" dirty="0" err="1" smtClean="0">
                <a:latin typeface="Lucida Calligraphy" panose="03010101010101010101" pitchFamily="66" charset="0"/>
              </a:rPr>
              <a:t>September</a:t>
            </a:r>
            <a:r>
              <a:rPr lang="hu-HU" altLang="hu-HU" dirty="0" smtClean="0">
                <a:latin typeface="Lucida Calligraphy" panose="03010101010101010101" pitchFamily="66" charset="0"/>
              </a:rPr>
              <a:t> 25-27, 2019</a:t>
            </a:r>
            <a:endParaRPr lang="en-US" altLang="hu-HU" dirty="0">
              <a:latin typeface="Lucida Calligraphy" panose="03010101010101010101" pitchFamily="66" charset="0"/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7181" y="1828800"/>
            <a:ext cx="5126819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07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0" y="76200"/>
            <a:ext cx="4314030" cy="380999"/>
          </a:xfrm>
        </p:spPr>
        <p:txBody>
          <a:bodyPr/>
          <a:lstStyle/>
          <a:p>
            <a:pPr algn="r">
              <a:lnSpc>
                <a:spcPct val="150000"/>
              </a:lnSpc>
            </a:pPr>
            <a:r>
              <a:rPr lang="hu-HU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New </a:t>
            </a:r>
            <a:r>
              <a:rPr lang="hu-HU" sz="1600" i="1" u="sng" dirty="0" err="1">
                <a:solidFill>
                  <a:srgbClr val="FF0000"/>
                </a:solidFill>
                <a:latin typeface="Footlight MT Light" panose="0204060206030A020304" pitchFamily="18" charset="0"/>
              </a:rPr>
              <a:t>results</a:t>
            </a:r>
            <a:r>
              <a:rPr lang="hu-HU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: </a:t>
            </a:r>
            <a:r>
              <a:rPr lang="en-US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Ultrafine-grained </a:t>
            </a:r>
            <a:r>
              <a:rPr lang="en-US" sz="1600" i="1" u="sng" dirty="0" err="1">
                <a:solidFill>
                  <a:srgbClr val="FF0000"/>
                </a:solidFill>
                <a:latin typeface="Footlight MT Light" panose="0204060206030A020304" pitchFamily="18" charset="0"/>
              </a:rPr>
              <a:t>AlZnMg</a:t>
            </a:r>
            <a:r>
              <a:rPr lang="en-US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 alloys</a:t>
            </a:r>
            <a: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  <a:t/>
            </a:r>
            <a:b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</a:br>
            <a:r>
              <a:rPr lang="hu-HU" sz="2400" dirty="0"/>
              <a:t>	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52400" y="533400"/>
            <a:ext cx="8839199" cy="5643563"/>
          </a:xfrm>
        </p:spPr>
        <p:txBody>
          <a:bodyPr/>
          <a:lstStyle/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hu-HU" sz="2400" b="1" i="1" u="sng" dirty="0">
                <a:solidFill>
                  <a:srgbClr val="FF0000"/>
                </a:solidFill>
              </a:rPr>
              <a:t>New </a:t>
            </a:r>
            <a:r>
              <a:rPr lang="hu-HU" sz="2400" b="1" i="1" u="sng" dirty="0" err="1">
                <a:solidFill>
                  <a:srgbClr val="FF0000"/>
                </a:solidFill>
              </a:rPr>
              <a:t>results</a:t>
            </a:r>
            <a:r>
              <a:rPr lang="hu-HU" sz="2400" b="1" i="1" u="sng" dirty="0">
                <a:solidFill>
                  <a:srgbClr val="FF0000"/>
                </a:solidFill>
              </a:rPr>
              <a:t> </a:t>
            </a:r>
            <a:r>
              <a:rPr lang="hu-HU" sz="2400" b="1" i="1" u="sng" dirty="0" err="1">
                <a:solidFill>
                  <a:srgbClr val="FF0000"/>
                </a:solidFill>
              </a:rPr>
              <a:t>on</a:t>
            </a:r>
            <a:r>
              <a:rPr lang="hu-HU" sz="2400" b="1" i="1" u="sng" dirty="0">
                <a:solidFill>
                  <a:srgbClr val="FF0000"/>
                </a:solidFill>
              </a:rPr>
              <a:t> </a:t>
            </a:r>
            <a:r>
              <a:rPr lang="hu-HU" sz="2400" b="1" i="1" u="sng" dirty="0" err="1" smtClean="0">
                <a:solidFill>
                  <a:srgbClr val="FF0000"/>
                </a:solidFill>
              </a:rPr>
              <a:t>the</a:t>
            </a:r>
            <a:r>
              <a:rPr lang="hu-HU" sz="2400" b="1" i="1" u="sng" dirty="0" smtClean="0">
                <a:solidFill>
                  <a:srgbClr val="FF0000"/>
                </a:solidFill>
              </a:rPr>
              <a:t> </a:t>
            </a:r>
            <a:r>
              <a:rPr lang="hu-HU" sz="2400" b="1" i="1" u="sng" dirty="0" err="1" smtClean="0">
                <a:solidFill>
                  <a:srgbClr val="FF0000"/>
                </a:solidFill>
              </a:rPr>
              <a:t>ductility</a:t>
            </a:r>
            <a:r>
              <a:rPr lang="hu-HU" sz="2400" b="1" i="1" u="sng" dirty="0" smtClean="0">
                <a:solidFill>
                  <a:srgbClr val="FF0000"/>
                </a:solidFill>
              </a:rPr>
              <a:t> of </a:t>
            </a:r>
            <a:r>
              <a:rPr lang="hu-HU" sz="2400" b="1" i="1" u="sng" dirty="0" err="1" smtClean="0">
                <a:solidFill>
                  <a:srgbClr val="FF0000"/>
                </a:solidFill>
              </a:rPr>
              <a:t>the</a:t>
            </a:r>
            <a:r>
              <a:rPr lang="hu-HU" sz="2400" b="1" i="1" u="sng" dirty="0" smtClean="0">
                <a:solidFill>
                  <a:srgbClr val="FF0000"/>
                </a:solidFill>
              </a:rPr>
              <a:t> UFG </a:t>
            </a:r>
            <a:r>
              <a:rPr lang="hu-HU" sz="2400" b="1" i="1" u="sng" dirty="0" err="1" smtClean="0">
                <a:solidFill>
                  <a:srgbClr val="FF0000"/>
                </a:solidFill>
              </a:rPr>
              <a:t>AlZnMgZr</a:t>
            </a:r>
            <a:r>
              <a:rPr lang="hu-HU" sz="2400" b="1" i="1" u="sng" dirty="0" smtClean="0">
                <a:solidFill>
                  <a:srgbClr val="FF0000"/>
                </a:solidFill>
              </a:rPr>
              <a:t> </a:t>
            </a:r>
            <a:r>
              <a:rPr lang="hu-HU" sz="2400" b="1" i="1" u="sng" dirty="0" err="1" smtClean="0">
                <a:solidFill>
                  <a:srgbClr val="FF0000"/>
                </a:solidFill>
              </a:rPr>
              <a:t>samples</a:t>
            </a:r>
            <a:r>
              <a:rPr lang="hu-HU" sz="2400" b="1" i="1" dirty="0">
                <a:solidFill>
                  <a:srgbClr val="FF0000"/>
                </a:solidFill>
              </a:rPr>
              <a:t>: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hu-HU" sz="2000" b="1" dirty="0">
                <a:solidFill>
                  <a:srgbClr val="0000FF"/>
                </a:solidFill>
              </a:rPr>
              <a:t> </a:t>
            </a:r>
            <a:r>
              <a:rPr lang="hu-HU" sz="2000" b="1" dirty="0" smtClean="0">
                <a:solidFill>
                  <a:srgbClr val="0000FF"/>
                </a:solidFill>
              </a:rPr>
              <a:t>         </a:t>
            </a:r>
            <a:r>
              <a:rPr lang="hu-HU" sz="2000" b="1" dirty="0" err="1" smtClean="0">
                <a:solidFill>
                  <a:srgbClr val="0000FF"/>
                </a:solidFill>
              </a:rPr>
              <a:t>Effect</a:t>
            </a:r>
            <a:r>
              <a:rPr lang="hu-HU" sz="2000" b="1" dirty="0" smtClean="0">
                <a:solidFill>
                  <a:srgbClr val="0000FF"/>
                </a:solidFill>
              </a:rPr>
              <a:t> of </a:t>
            </a:r>
            <a:r>
              <a:rPr lang="hu-HU" sz="2000" b="1" dirty="0" err="1" smtClean="0">
                <a:solidFill>
                  <a:srgbClr val="0000FF"/>
                </a:solidFill>
              </a:rPr>
              <a:t>the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artificial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ageing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on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the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strength</a:t>
            </a:r>
            <a:r>
              <a:rPr lang="hu-HU" sz="2000" b="1" dirty="0" smtClean="0">
                <a:solidFill>
                  <a:srgbClr val="0000FF"/>
                </a:solidFill>
              </a:rPr>
              <a:t> and </a:t>
            </a:r>
            <a:r>
              <a:rPr lang="hu-HU" sz="2000" b="1" dirty="0" err="1" smtClean="0">
                <a:solidFill>
                  <a:srgbClr val="0000FF"/>
                </a:solidFill>
              </a:rPr>
              <a:t>microstructure</a:t>
            </a:r>
            <a:r>
              <a:rPr lang="hu-HU" sz="2000" b="1" dirty="0" smtClean="0">
                <a:solidFill>
                  <a:srgbClr val="0000FF"/>
                </a:solidFill>
              </a:rPr>
              <a:t> of ECAP-</a:t>
            </a:r>
            <a:r>
              <a:rPr lang="hu-HU" sz="2000" b="1" dirty="0" err="1" smtClean="0">
                <a:solidFill>
                  <a:srgbClr val="0000FF"/>
                </a:solidFill>
              </a:rPr>
              <a:t>processed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samples</a:t>
            </a:r>
            <a:endParaRPr lang="hu-HU" sz="2000" b="1" dirty="0" smtClean="0">
              <a:solidFill>
                <a:srgbClr val="0000FF"/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endParaRPr lang="hu-HU" sz="2000" b="1" dirty="0" smtClean="0">
              <a:solidFill>
                <a:srgbClr val="0000FF"/>
              </a:solidFill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hu-HU" sz="2000" b="1" i="1" dirty="0" smtClean="0">
                <a:solidFill>
                  <a:srgbClr val="FF0000"/>
                </a:solidFill>
              </a:rPr>
              <a:t>	</a:t>
            </a:r>
            <a:r>
              <a:rPr lang="hu-HU" sz="2000" b="1" i="1" dirty="0" err="1" smtClean="0">
                <a:solidFill>
                  <a:srgbClr val="FF0000"/>
                </a:solidFill>
              </a:rPr>
              <a:t>Ageing</a:t>
            </a:r>
            <a:r>
              <a:rPr lang="hu-HU" sz="2000" b="1" i="1" dirty="0" smtClean="0">
                <a:solidFill>
                  <a:srgbClr val="FF0000"/>
                </a:solidFill>
              </a:rPr>
              <a:t> </a:t>
            </a:r>
            <a:r>
              <a:rPr lang="hu-HU" sz="2000" b="1" i="1" dirty="0" err="1" smtClean="0">
                <a:solidFill>
                  <a:srgbClr val="FF0000"/>
                </a:solidFill>
              </a:rPr>
              <a:t>at</a:t>
            </a:r>
            <a:r>
              <a:rPr lang="hu-HU" sz="2000" b="1" i="1" dirty="0" smtClean="0">
                <a:solidFill>
                  <a:srgbClr val="FF0000"/>
                </a:solidFill>
              </a:rPr>
              <a:t> 120 and 170 </a:t>
            </a:r>
            <a:r>
              <a:rPr lang="en-US" sz="2000" b="1" i="1" baseline="30000" dirty="0" err="1" smtClean="0">
                <a:solidFill>
                  <a:srgbClr val="FF0000"/>
                </a:solidFill>
              </a:rPr>
              <a:t>o</a:t>
            </a:r>
            <a:r>
              <a:rPr lang="en-US" sz="2000" b="1" i="1" dirty="0" err="1" smtClean="0">
                <a:solidFill>
                  <a:srgbClr val="FF0000"/>
                </a:solidFill>
              </a:rPr>
              <a:t>C</a:t>
            </a:r>
            <a:endParaRPr lang="hu-HU" sz="2000" b="1" i="1" dirty="0">
              <a:solidFill>
                <a:srgbClr val="FF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hu-HU" sz="2000" b="1" dirty="0" smtClean="0"/>
              <a:t>   </a:t>
            </a:r>
            <a:r>
              <a:rPr lang="en-US" sz="2000" b="1" dirty="0" smtClean="0">
                <a:solidFill>
                  <a:srgbClr val="FF0000"/>
                </a:solidFill>
              </a:rPr>
              <a:t>●</a:t>
            </a:r>
            <a:r>
              <a:rPr lang="en-US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smtClean="0">
                <a:solidFill>
                  <a:srgbClr val="0000FF"/>
                </a:solidFill>
              </a:rPr>
              <a:t>A </a:t>
            </a:r>
            <a:r>
              <a:rPr lang="hu-HU" sz="2000" b="1" dirty="0" err="1" smtClean="0">
                <a:solidFill>
                  <a:srgbClr val="0000FF"/>
                </a:solidFill>
              </a:rPr>
              <a:t>fast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decreasing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region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at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the</a:t>
            </a:r>
            <a:r>
              <a:rPr lang="hu-HU" sz="2000" b="1" dirty="0" smtClean="0">
                <a:solidFill>
                  <a:srgbClr val="0000FF"/>
                </a:solidFill>
              </a:rPr>
              <a:t>	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hu-HU" sz="2000" b="1" dirty="0">
                <a:solidFill>
                  <a:srgbClr val="0000FF"/>
                </a:solidFill>
              </a:rPr>
              <a:t> </a:t>
            </a:r>
            <a:r>
              <a:rPr lang="hu-HU" sz="2000" b="1" dirty="0" smtClean="0">
                <a:solidFill>
                  <a:srgbClr val="0000FF"/>
                </a:solidFill>
              </a:rPr>
              <a:t>  </a:t>
            </a:r>
            <a:r>
              <a:rPr lang="hu-HU" sz="2000" b="1" dirty="0" err="1" smtClean="0">
                <a:solidFill>
                  <a:srgbClr val="0000FF"/>
                </a:solidFill>
              </a:rPr>
              <a:t>begening</a:t>
            </a:r>
            <a:r>
              <a:rPr lang="hu-HU" sz="2000" b="1" dirty="0" smtClean="0">
                <a:solidFill>
                  <a:srgbClr val="0000FF"/>
                </a:solidFill>
              </a:rPr>
              <a:t>, </a:t>
            </a:r>
            <a:r>
              <a:rPr lang="hu-HU" sz="2000" b="1" dirty="0" err="1" smtClean="0">
                <a:solidFill>
                  <a:srgbClr val="0000FF"/>
                </a:solidFill>
              </a:rPr>
              <a:t>because</a:t>
            </a:r>
            <a:r>
              <a:rPr lang="hu-HU" sz="2000" b="1" dirty="0" smtClean="0">
                <a:solidFill>
                  <a:srgbClr val="0000FF"/>
                </a:solidFill>
              </a:rPr>
              <a:t> of </a:t>
            </a:r>
            <a:r>
              <a:rPr lang="hu-HU" sz="2000" b="1" dirty="0" err="1" smtClean="0">
                <a:solidFill>
                  <a:srgbClr val="0000FF"/>
                </a:solidFill>
              </a:rPr>
              <a:t>the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hu-HU" sz="2000" b="1" dirty="0" smtClean="0">
                <a:solidFill>
                  <a:srgbClr val="0000FF"/>
                </a:solidFill>
              </a:rPr>
              <a:t>  </a:t>
            </a:r>
            <a:r>
              <a:rPr lang="hu-HU" sz="2000" b="1" dirty="0" err="1" smtClean="0">
                <a:solidFill>
                  <a:srgbClr val="0000FF"/>
                </a:solidFill>
              </a:rPr>
              <a:t>fast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dissolution</a:t>
            </a:r>
            <a:r>
              <a:rPr lang="hu-HU" sz="2000" b="1" dirty="0" smtClean="0">
                <a:solidFill>
                  <a:srgbClr val="0000FF"/>
                </a:solidFill>
              </a:rPr>
              <a:t> of GP </a:t>
            </a:r>
            <a:r>
              <a:rPr lang="hu-HU" sz="2000" b="1" dirty="0" err="1" smtClean="0">
                <a:solidFill>
                  <a:srgbClr val="0000FF"/>
                </a:solidFill>
              </a:rPr>
              <a:t>zones</a:t>
            </a:r>
            <a:r>
              <a:rPr lang="hu-HU" sz="2000" b="1" dirty="0" smtClean="0">
                <a:solidFill>
                  <a:srgbClr val="0000FF"/>
                </a:solidFill>
              </a:rPr>
              <a:t>. 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hu-HU" sz="2000" b="1" dirty="0" smtClean="0"/>
              <a:t>    </a:t>
            </a:r>
            <a:r>
              <a:rPr lang="en-US" sz="2000" b="1" dirty="0" smtClean="0">
                <a:solidFill>
                  <a:srgbClr val="FF0000"/>
                </a:solidFill>
              </a:rPr>
              <a:t>●</a:t>
            </a:r>
            <a:r>
              <a:rPr lang="hu-HU" sz="2000" b="1" dirty="0" smtClean="0"/>
              <a:t> </a:t>
            </a:r>
            <a:r>
              <a:rPr lang="hu-HU" sz="2000" b="1" dirty="0" smtClean="0">
                <a:solidFill>
                  <a:srgbClr val="0000FF"/>
                </a:solidFill>
              </a:rPr>
              <a:t>The </a:t>
            </a:r>
            <a:r>
              <a:rPr lang="hu-HU" sz="2000" b="1" dirty="0" err="1" smtClean="0">
                <a:solidFill>
                  <a:srgbClr val="0000FF"/>
                </a:solidFill>
              </a:rPr>
              <a:t>hardness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obtained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after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hu-HU" sz="2000" b="1" dirty="0" err="1">
                <a:solidFill>
                  <a:srgbClr val="0000FF"/>
                </a:solidFill>
              </a:rPr>
              <a:t>o</a:t>
            </a:r>
            <a:r>
              <a:rPr lang="hu-HU" sz="2000" b="1" dirty="0" err="1" smtClean="0">
                <a:solidFill>
                  <a:srgbClr val="0000FF"/>
                </a:solidFill>
              </a:rPr>
              <a:t>nly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few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minutes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decreases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below</a:t>
            </a:r>
            <a:endParaRPr lang="hu-HU" sz="2000" b="1" dirty="0" smtClean="0">
              <a:solidFill>
                <a:srgbClr val="0000FF"/>
              </a:solidFill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hu-HU" sz="2000" b="1" dirty="0">
                <a:solidFill>
                  <a:srgbClr val="0000FF"/>
                </a:solidFill>
              </a:rPr>
              <a:t> 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the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value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characterizing</a:t>
            </a:r>
            <a:r>
              <a:rPr lang="hu-HU" sz="2000" b="1" dirty="0" smtClean="0">
                <a:solidFill>
                  <a:srgbClr val="0000FF"/>
                </a:solidFill>
              </a:rPr>
              <a:t> T6.</a:t>
            </a:r>
            <a:endParaRPr lang="hu-HU" sz="2000" b="1" dirty="0">
              <a:solidFill>
                <a:srgbClr val="0000FF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hu-HU" sz="1600" b="1" i="1" dirty="0" smtClean="0"/>
          </a:p>
          <a:p>
            <a:pPr marL="0" indent="0">
              <a:spcBef>
                <a:spcPts val="0"/>
              </a:spcBef>
              <a:buNone/>
            </a:pPr>
            <a:r>
              <a:rPr lang="hu-HU" sz="2000" b="1" dirty="0">
                <a:solidFill>
                  <a:srgbClr val="0000FF"/>
                </a:solidFill>
              </a:rPr>
              <a:t> </a:t>
            </a:r>
            <a:r>
              <a:rPr lang="hu-HU" sz="2000" b="1" dirty="0" smtClean="0">
                <a:solidFill>
                  <a:srgbClr val="0000FF"/>
                </a:solidFill>
              </a:rPr>
              <a:t>               </a:t>
            </a:r>
            <a:endParaRPr lang="hu-HU" sz="2000" b="1" dirty="0">
              <a:solidFill>
                <a:srgbClr val="0000FF"/>
              </a:solidFill>
            </a:endParaRP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altLang="hu-HU" dirty="0" smtClean="0">
                <a:latin typeface="Lucida Calligraphy" panose="03010101010101010101" pitchFamily="66" charset="0"/>
              </a:rPr>
              <a:t>BNM-2019, Ufa, </a:t>
            </a:r>
            <a:r>
              <a:rPr lang="hu-HU" altLang="hu-HU" dirty="0" err="1" smtClean="0">
                <a:latin typeface="Lucida Calligraphy" panose="03010101010101010101" pitchFamily="66" charset="0"/>
              </a:rPr>
              <a:t>Russia</a:t>
            </a:r>
            <a:endParaRPr lang="hu-HU" altLang="hu-HU" dirty="0" smtClean="0">
              <a:latin typeface="Lucida Calligraphy" panose="03010101010101010101" pitchFamily="66" charset="0"/>
            </a:endParaRPr>
          </a:p>
          <a:p>
            <a:pPr>
              <a:defRPr/>
            </a:pPr>
            <a:r>
              <a:rPr lang="hu-HU" altLang="hu-HU" dirty="0" err="1" smtClean="0">
                <a:latin typeface="Lucida Calligraphy" panose="03010101010101010101" pitchFamily="66" charset="0"/>
              </a:rPr>
              <a:t>September</a:t>
            </a:r>
            <a:r>
              <a:rPr lang="hu-HU" altLang="hu-HU" dirty="0" smtClean="0">
                <a:latin typeface="Lucida Calligraphy" panose="03010101010101010101" pitchFamily="66" charset="0"/>
              </a:rPr>
              <a:t> 25-27, 2019</a:t>
            </a:r>
            <a:endParaRPr lang="en-US" altLang="hu-HU" dirty="0">
              <a:latin typeface="Lucida Calligraphy" panose="03010101010101010101" pitchFamily="66" charset="0"/>
            </a:endParaRP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2209800"/>
            <a:ext cx="5033156" cy="3515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364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0" y="76200"/>
            <a:ext cx="4314030" cy="380999"/>
          </a:xfrm>
        </p:spPr>
        <p:txBody>
          <a:bodyPr/>
          <a:lstStyle/>
          <a:p>
            <a:pPr algn="r">
              <a:lnSpc>
                <a:spcPct val="150000"/>
              </a:lnSpc>
            </a:pPr>
            <a:r>
              <a:rPr lang="hu-HU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New </a:t>
            </a:r>
            <a:r>
              <a:rPr lang="hu-HU" sz="1600" i="1" u="sng" dirty="0" err="1">
                <a:solidFill>
                  <a:srgbClr val="FF0000"/>
                </a:solidFill>
                <a:latin typeface="Footlight MT Light" panose="0204060206030A020304" pitchFamily="18" charset="0"/>
              </a:rPr>
              <a:t>results</a:t>
            </a:r>
            <a:r>
              <a:rPr lang="hu-HU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: </a:t>
            </a:r>
            <a:r>
              <a:rPr lang="en-US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Ultrafine-grained </a:t>
            </a:r>
            <a:r>
              <a:rPr lang="en-US" sz="1600" i="1" u="sng" dirty="0" err="1">
                <a:solidFill>
                  <a:srgbClr val="FF0000"/>
                </a:solidFill>
                <a:latin typeface="Footlight MT Light" panose="0204060206030A020304" pitchFamily="18" charset="0"/>
              </a:rPr>
              <a:t>AlZnMg</a:t>
            </a:r>
            <a:r>
              <a:rPr lang="en-US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 alloys</a:t>
            </a:r>
            <a: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  <a:t/>
            </a:r>
            <a:b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</a:br>
            <a:r>
              <a:rPr lang="hu-HU" sz="2400" dirty="0"/>
              <a:t>	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52400" y="533400"/>
            <a:ext cx="8839199" cy="5643563"/>
          </a:xfrm>
        </p:spPr>
        <p:txBody>
          <a:bodyPr/>
          <a:lstStyle/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hu-HU" sz="2400" b="1" i="1" u="sng" dirty="0">
                <a:solidFill>
                  <a:srgbClr val="FF0000"/>
                </a:solidFill>
              </a:rPr>
              <a:t>New </a:t>
            </a:r>
            <a:r>
              <a:rPr lang="hu-HU" sz="2400" b="1" i="1" u="sng" dirty="0" err="1">
                <a:solidFill>
                  <a:srgbClr val="FF0000"/>
                </a:solidFill>
              </a:rPr>
              <a:t>results</a:t>
            </a:r>
            <a:r>
              <a:rPr lang="hu-HU" sz="2400" b="1" i="1" u="sng" dirty="0">
                <a:solidFill>
                  <a:srgbClr val="FF0000"/>
                </a:solidFill>
              </a:rPr>
              <a:t> </a:t>
            </a:r>
            <a:r>
              <a:rPr lang="hu-HU" sz="2400" b="1" i="1" u="sng" dirty="0" err="1">
                <a:solidFill>
                  <a:srgbClr val="FF0000"/>
                </a:solidFill>
              </a:rPr>
              <a:t>on</a:t>
            </a:r>
            <a:r>
              <a:rPr lang="hu-HU" sz="2400" b="1" i="1" u="sng" dirty="0">
                <a:solidFill>
                  <a:srgbClr val="FF0000"/>
                </a:solidFill>
              </a:rPr>
              <a:t> </a:t>
            </a:r>
            <a:r>
              <a:rPr lang="hu-HU" sz="2400" b="1" i="1" u="sng" dirty="0" err="1" smtClean="0">
                <a:solidFill>
                  <a:srgbClr val="FF0000"/>
                </a:solidFill>
              </a:rPr>
              <a:t>the</a:t>
            </a:r>
            <a:r>
              <a:rPr lang="hu-HU" sz="2400" b="1" i="1" u="sng" dirty="0" smtClean="0">
                <a:solidFill>
                  <a:srgbClr val="FF0000"/>
                </a:solidFill>
              </a:rPr>
              <a:t> </a:t>
            </a:r>
            <a:r>
              <a:rPr lang="hu-HU" sz="2400" b="1" i="1" u="sng" dirty="0" err="1" smtClean="0">
                <a:solidFill>
                  <a:srgbClr val="FF0000"/>
                </a:solidFill>
              </a:rPr>
              <a:t>ductility</a:t>
            </a:r>
            <a:r>
              <a:rPr lang="hu-HU" sz="2400" b="1" i="1" u="sng" dirty="0" smtClean="0">
                <a:solidFill>
                  <a:srgbClr val="FF0000"/>
                </a:solidFill>
              </a:rPr>
              <a:t> of </a:t>
            </a:r>
            <a:r>
              <a:rPr lang="hu-HU" sz="2400" b="1" i="1" u="sng" dirty="0" err="1" smtClean="0">
                <a:solidFill>
                  <a:srgbClr val="FF0000"/>
                </a:solidFill>
              </a:rPr>
              <a:t>the</a:t>
            </a:r>
            <a:r>
              <a:rPr lang="hu-HU" sz="2400" b="1" i="1" u="sng" dirty="0" smtClean="0">
                <a:solidFill>
                  <a:srgbClr val="FF0000"/>
                </a:solidFill>
              </a:rPr>
              <a:t> UFG </a:t>
            </a:r>
            <a:r>
              <a:rPr lang="hu-HU" sz="2400" b="1" i="1" u="sng" dirty="0" err="1" smtClean="0">
                <a:solidFill>
                  <a:srgbClr val="FF0000"/>
                </a:solidFill>
              </a:rPr>
              <a:t>AlZnMgZr</a:t>
            </a:r>
            <a:r>
              <a:rPr lang="hu-HU" sz="2400" b="1" i="1" u="sng" dirty="0" smtClean="0">
                <a:solidFill>
                  <a:srgbClr val="FF0000"/>
                </a:solidFill>
              </a:rPr>
              <a:t> </a:t>
            </a:r>
            <a:r>
              <a:rPr lang="hu-HU" sz="2400" b="1" i="1" u="sng" dirty="0" err="1" smtClean="0">
                <a:solidFill>
                  <a:srgbClr val="FF0000"/>
                </a:solidFill>
              </a:rPr>
              <a:t>samples</a:t>
            </a:r>
            <a:r>
              <a:rPr lang="hu-HU" sz="2400" b="1" i="1" dirty="0">
                <a:solidFill>
                  <a:srgbClr val="FF0000"/>
                </a:solidFill>
              </a:rPr>
              <a:t>: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hu-HU" sz="2000" b="1" dirty="0">
                <a:solidFill>
                  <a:srgbClr val="0000FF"/>
                </a:solidFill>
              </a:rPr>
              <a:t> </a:t>
            </a:r>
            <a:r>
              <a:rPr lang="hu-HU" sz="2000" b="1" dirty="0" smtClean="0">
                <a:solidFill>
                  <a:srgbClr val="0000FF"/>
                </a:solidFill>
              </a:rPr>
              <a:t>         </a:t>
            </a:r>
            <a:r>
              <a:rPr lang="hu-HU" sz="2000" b="1" dirty="0" err="1" smtClean="0">
                <a:solidFill>
                  <a:srgbClr val="0000FF"/>
                </a:solidFill>
              </a:rPr>
              <a:t>Effect</a:t>
            </a:r>
            <a:r>
              <a:rPr lang="hu-HU" sz="2000" b="1" dirty="0" smtClean="0">
                <a:solidFill>
                  <a:srgbClr val="0000FF"/>
                </a:solidFill>
              </a:rPr>
              <a:t> of </a:t>
            </a:r>
            <a:r>
              <a:rPr lang="hu-HU" sz="2000" b="1" dirty="0" err="1" smtClean="0">
                <a:solidFill>
                  <a:srgbClr val="0000FF"/>
                </a:solidFill>
              </a:rPr>
              <a:t>the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artificial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ageing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on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the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microstructure</a:t>
            </a:r>
            <a:endParaRPr lang="hu-HU" sz="2000" b="1" dirty="0" smtClean="0">
              <a:solidFill>
                <a:srgbClr val="0000FF"/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hu-HU" sz="2000" b="1" dirty="0">
                <a:solidFill>
                  <a:srgbClr val="0000FF"/>
                </a:solidFill>
              </a:rPr>
              <a:t> </a:t>
            </a:r>
            <a:r>
              <a:rPr lang="hu-HU" sz="2000" b="1" dirty="0" smtClean="0">
                <a:solidFill>
                  <a:srgbClr val="0000FF"/>
                </a:solidFill>
              </a:rPr>
              <a:t>                    </a:t>
            </a:r>
            <a:r>
              <a:rPr lang="hu-HU" sz="2000" b="1" dirty="0" smtClean="0">
                <a:solidFill>
                  <a:srgbClr val="0000FF"/>
                </a:solidFill>
              </a:rPr>
              <a:t>HPT_10				ECAP (4Bc) </a:t>
            </a:r>
            <a:endParaRPr lang="hu-HU" sz="2000" b="1" dirty="0">
              <a:solidFill>
                <a:srgbClr val="0000F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hu-HU" sz="2000" b="1" dirty="0">
              <a:solidFill>
                <a:srgbClr val="0000F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hu-HU" sz="2000" b="1" dirty="0">
              <a:solidFill>
                <a:srgbClr val="0000F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hu-HU" sz="2000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endParaRPr lang="hu-HU" sz="2000" b="1" dirty="0">
              <a:solidFill>
                <a:srgbClr val="0000FF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hu-HU" sz="1600" b="1" i="1" dirty="0" smtClean="0"/>
          </a:p>
          <a:p>
            <a:pPr marL="0" indent="0">
              <a:spcBef>
                <a:spcPts val="0"/>
              </a:spcBef>
              <a:buNone/>
            </a:pPr>
            <a:r>
              <a:rPr lang="hu-HU" sz="2000" b="1" dirty="0">
                <a:solidFill>
                  <a:srgbClr val="0000FF"/>
                </a:solidFill>
              </a:rPr>
              <a:t> </a:t>
            </a:r>
            <a:r>
              <a:rPr lang="hu-HU" sz="2000" b="1" dirty="0" smtClean="0">
                <a:solidFill>
                  <a:srgbClr val="0000FF"/>
                </a:solidFill>
              </a:rPr>
              <a:t>               </a:t>
            </a:r>
            <a:endParaRPr lang="hu-HU" sz="2000" b="1" dirty="0">
              <a:solidFill>
                <a:srgbClr val="0000FF"/>
              </a:solidFill>
            </a:endParaRP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altLang="hu-HU" dirty="0" smtClean="0">
                <a:latin typeface="Lucida Calligraphy" panose="03010101010101010101" pitchFamily="66" charset="0"/>
              </a:rPr>
              <a:t>BNM-2019, Ufa, </a:t>
            </a:r>
            <a:r>
              <a:rPr lang="hu-HU" altLang="hu-HU" dirty="0" err="1" smtClean="0">
                <a:latin typeface="Lucida Calligraphy" panose="03010101010101010101" pitchFamily="66" charset="0"/>
              </a:rPr>
              <a:t>Russia</a:t>
            </a:r>
            <a:endParaRPr lang="hu-HU" altLang="hu-HU" dirty="0" smtClean="0">
              <a:latin typeface="Lucida Calligraphy" panose="03010101010101010101" pitchFamily="66" charset="0"/>
            </a:endParaRPr>
          </a:p>
          <a:p>
            <a:pPr>
              <a:defRPr/>
            </a:pPr>
            <a:r>
              <a:rPr lang="hu-HU" altLang="hu-HU" dirty="0" err="1" smtClean="0">
                <a:latin typeface="Lucida Calligraphy" panose="03010101010101010101" pitchFamily="66" charset="0"/>
              </a:rPr>
              <a:t>September</a:t>
            </a:r>
            <a:r>
              <a:rPr lang="hu-HU" altLang="hu-HU" dirty="0" smtClean="0">
                <a:latin typeface="Lucida Calligraphy" panose="03010101010101010101" pitchFamily="66" charset="0"/>
              </a:rPr>
              <a:t> 25-27, 2019</a:t>
            </a:r>
            <a:endParaRPr lang="en-US" altLang="hu-HU" dirty="0">
              <a:latin typeface="Lucida Calligraphy" panose="03010101010101010101" pitchFamily="66" charset="0"/>
            </a:endParaRPr>
          </a:p>
        </p:txBody>
      </p:sp>
      <p:pic>
        <p:nvPicPr>
          <p:cNvPr id="7" name="Kép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057400"/>
            <a:ext cx="4038600" cy="3946814"/>
          </a:xfrm>
          <a:prstGeom prst="rect">
            <a:avLst/>
          </a:prstGeom>
        </p:spPr>
      </p:pic>
      <p:pic>
        <p:nvPicPr>
          <p:cNvPr id="9" name="Kép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399" y="2057400"/>
            <a:ext cx="4267199" cy="3946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113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0" y="76200"/>
            <a:ext cx="4314030" cy="380999"/>
          </a:xfrm>
        </p:spPr>
        <p:txBody>
          <a:bodyPr/>
          <a:lstStyle/>
          <a:p>
            <a:pPr algn="r">
              <a:lnSpc>
                <a:spcPct val="150000"/>
              </a:lnSpc>
            </a:pPr>
            <a:r>
              <a:rPr lang="hu-HU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New </a:t>
            </a:r>
            <a:r>
              <a:rPr lang="hu-HU" sz="1600" i="1" u="sng" dirty="0" err="1">
                <a:solidFill>
                  <a:srgbClr val="FF0000"/>
                </a:solidFill>
                <a:latin typeface="Footlight MT Light" panose="0204060206030A020304" pitchFamily="18" charset="0"/>
              </a:rPr>
              <a:t>results</a:t>
            </a:r>
            <a:r>
              <a:rPr lang="hu-HU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: </a:t>
            </a:r>
            <a:r>
              <a:rPr lang="en-US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Ultrafine-grained </a:t>
            </a:r>
            <a:r>
              <a:rPr lang="en-US" sz="1600" i="1" u="sng" dirty="0" err="1">
                <a:solidFill>
                  <a:srgbClr val="FF0000"/>
                </a:solidFill>
                <a:latin typeface="Footlight MT Light" panose="0204060206030A020304" pitchFamily="18" charset="0"/>
              </a:rPr>
              <a:t>AlZnMg</a:t>
            </a:r>
            <a:r>
              <a:rPr lang="en-US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 alloys</a:t>
            </a:r>
            <a: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  <a:t/>
            </a:r>
            <a:b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</a:br>
            <a:r>
              <a:rPr lang="hu-HU" sz="2400" dirty="0"/>
              <a:t>	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52400" y="533400"/>
            <a:ext cx="8839199" cy="5643563"/>
          </a:xfrm>
        </p:spPr>
        <p:txBody>
          <a:bodyPr/>
          <a:lstStyle/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hu-HU" sz="2400" b="1" i="1" u="sng" dirty="0">
                <a:solidFill>
                  <a:srgbClr val="FF0000"/>
                </a:solidFill>
              </a:rPr>
              <a:t>New </a:t>
            </a:r>
            <a:r>
              <a:rPr lang="hu-HU" sz="2400" b="1" i="1" u="sng" dirty="0" err="1">
                <a:solidFill>
                  <a:srgbClr val="FF0000"/>
                </a:solidFill>
              </a:rPr>
              <a:t>results</a:t>
            </a:r>
            <a:r>
              <a:rPr lang="hu-HU" sz="2400" b="1" i="1" u="sng" dirty="0">
                <a:solidFill>
                  <a:srgbClr val="FF0000"/>
                </a:solidFill>
              </a:rPr>
              <a:t> </a:t>
            </a:r>
            <a:r>
              <a:rPr lang="hu-HU" sz="2400" b="1" i="1" u="sng" dirty="0" err="1">
                <a:solidFill>
                  <a:srgbClr val="FF0000"/>
                </a:solidFill>
              </a:rPr>
              <a:t>on</a:t>
            </a:r>
            <a:r>
              <a:rPr lang="hu-HU" sz="2400" b="1" i="1" u="sng" dirty="0">
                <a:solidFill>
                  <a:srgbClr val="FF0000"/>
                </a:solidFill>
              </a:rPr>
              <a:t> </a:t>
            </a:r>
            <a:r>
              <a:rPr lang="hu-HU" sz="2400" b="1" i="1" u="sng" dirty="0" err="1" smtClean="0">
                <a:solidFill>
                  <a:srgbClr val="FF0000"/>
                </a:solidFill>
              </a:rPr>
              <a:t>the</a:t>
            </a:r>
            <a:r>
              <a:rPr lang="hu-HU" sz="2400" b="1" i="1" u="sng" dirty="0" smtClean="0">
                <a:solidFill>
                  <a:srgbClr val="FF0000"/>
                </a:solidFill>
              </a:rPr>
              <a:t> </a:t>
            </a:r>
            <a:r>
              <a:rPr lang="hu-HU" sz="2400" b="1" i="1" u="sng" dirty="0" err="1" smtClean="0">
                <a:solidFill>
                  <a:srgbClr val="FF0000"/>
                </a:solidFill>
              </a:rPr>
              <a:t>ductility</a:t>
            </a:r>
            <a:r>
              <a:rPr lang="hu-HU" sz="2400" b="1" i="1" u="sng" dirty="0" smtClean="0">
                <a:solidFill>
                  <a:srgbClr val="FF0000"/>
                </a:solidFill>
              </a:rPr>
              <a:t> of </a:t>
            </a:r>
            <a:r>
              <a:rPr lang="hu-HU" sz="2400" b="1" i="1" u="sng" dirty="0" err="1" smtClean="0">
                <a:solidFill>
                  <a:srgbClr val="FF0000"/>
                </a:solidFill>
              </a:rPr>
              <a:t>the</a:t>
            </a:r>
            <a:r>
              <a:rPr lang="hu-HU" sz="2400" b="1" i="1" u="sng" dirty="0" smtClean="0">
                <a:solidFill>
                  <a:srgbClr val="FF0000"/>
                </a:solidFill>
              </a:rPr>
              <a:t> UFG </a:t>
            </a:r>
            <a:r>
              <a:rPr lang="hu-HU" sz="2400" b="1" i="1" u="sng" dirty="0" err="1" smtClean="0">
                <a:solidFill>
                  <a:srgbClr val="FF0000"/>
                </a:solidFill>
              </a:rPr>
              <a:t>AlZnMgZr</a:t>
            </a:r>
            <a:r>
              <a:rPr lang="hu-HU" sz="2400" b="1" i="1" u="sng" dirty="0" smtClean="0">
                <a:solidFill>
                  <a:srgbClr val="FF0000"/>
                </a:solidFill>
              </a:rPr>
              <a:t> </a:t>
            </a:r>
            <a:r>
              <a:rPr lang="hu-HU" sz="2400" b="1" i="1" u="sng" dirty="0" err="1" smtClean="0">
                <a:solidFill>
                  <a:srgbClr val="FF0000"/>
                </a:solidFill>
              </a:rPr>
              <a:t>samples</a:t>
            </a:r>
            <a:r>
              <a:rPr lang="hu-HU" sz="2400" b="1" i="1" dirty="0">
                <a:solidFill>
                  <a:srgbClr val="FF0000"/>
                </a:solidFill>
              </a:rPr>
              <a:t>: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hu-HU" sz="2000" b="1" dirty="0">
                <a:solidFill>
                  <a:srgbClr val="0000FF"/>
                </a:solidFill>
              </a:rPr>
              <a:t> </a:t>
            </a:r>
            <a:r>
              <a:rPr lang="hu-HU" sz="2000" b="1" dirty="0" smtClean="0">
                <a:solidFill>
                  <a:srgbClr val="0000FF"/>
                </a:solidFill>
              </a:rPr>
              <a:t>         </a:t>
            </a:r>
            <a:r>
              <a:rPr lang="hu-HU" sz="2000" b="1" dirty="0" err="1" smtClean="0">
                <a:solidFill>
                  <a:srgbClr val="0000FF"/>
                </a:solidFill>
              </a:rPr>
              <a:t>Effect</a:t>
            </a:r>
            <a:r>
              <a:rPr lang="hu-HU" sz="2000" b="1" dirty="0" smtClean="0">
                <a:solidFill>
                  <a:srgbClr val="0000FF"/>
                </a:solidFill>
              </a:rPr>
              <a:t> of </a:t>
            </a:r>
            <a:r>
              <a:rPr lang="hu-HU" sz="2000" b="1" dirty="0" err="1" smtClean="0">
                <a:solidFill>
                  <a:srgbClr val="0000FF"/>
                </a:solidFill>
              </a:rPr>
              <a:t>the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artificial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ageing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on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the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microstructure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hu-HU" sz="2000" b="1" dirty="0">
                <a:solidFill>
                  <a:srgbClr val="0000FF"/>
                </a:solidFill>
              </a:rPr>
              <a:t> </a:t>
            </a:r>
            <a:r>
              <a:rPr lang="hu-HU" sz="2000" b="1" dirty="0" smtClean="0">
                <a:solidFill>
                  <a:srgbClr val="0000FF"/>
                </a:solidFill>
              </a:rPr>
              <a:t>         </a:t>
            </a:r>
            <a:r>
              <a:rPr lang="hu-HU" sz="2000" b="1" dirty="0" smtClean="0">
                <a:solidFill>
                  <a:srgbClr val="0000FF"/>
                </a:solidFill>
              </a:rPr>
              <a:t>HPT_10_RT </a:t>
            </a:r>
            <a:r>
              <a:rPr lang="hu-HU" sz="2000" b="1" dirty="0" smtClean="0">
                <a:solidFill>
                  <a:srgbClr val="0000FF"/>
                </a:solidFill>
              </a:rPr>
              <a:t>+ 170</a:t>
            </a:r>
            <a:r>
              <a:rPr lang="en-US" sz="2000" b="1" baseline="30000" dirty="0" err="1" smtClean="0">
                <a:solidFill>
                  <a:srgbClr val="0000FF"/>
                </a:solidFill>
              </a:rPr>
              <a:t>o</a:t>
            </a:r>
            <a:r>
              <a:rPr lang="en-US" sz="2000" b="1" dirty="0" err="1" smtClean="0">
                <a:solidFill>
                  <a:srgbClr val="0000FF"/>
                </a:solidFill>
              </a:rPr>
              <a:t>C</a:t>
            </a:r>
            <a:r>
              <a:rPr lang="hu-HU" sz="2000" b="1" dirty="0" smtClean="0">
                <a:solidFill>
                  <a:srgbClr val="0000FF"/>
                </a:solidFill>
              </a:rPr>
              <a:t> (2h)	</a:t>
            </a:r>
            <a:r>
              <a:rPr lang="hu-HU" sz="2000" b="1" dirty="0" smtClean="0">
                <a:solidFill>
                  <a:srgbClr val="0000FF"/>
                </a:solidFill>
              </a:rPr>
              <a:t>	      ECAP (4Bc</a:t>
            </a:r>
            <a:r>
              <a:rPr lang="hu-HU" sz="2000" b="1" dirty="0">
                <a:solidFill>
                  <a:srgbClr val="0000FF"/>
                </a:solidFill>
              </a:rPr>
              <a:t>) + 170</a:t>
            </a:r>
            <a:r>
              <a:rPr lang="en-US" sz="2000" b="1" baseline="30000" dirty="0" err="1">
                <a:solidFill>
                  <a:srgbClr val="0000FF"/>
                </a:solidFill>
              </a:rPr>
              <a:t>o</a:t>
            </a:r>
            <a:r>
              <a:rPr lang="en-US" sz="2000" b="1" dirty="0" err="1">
                <a:solidFill>
                  <a:srgbClr val="0000FF"/>
                </a:solidFill>
              </a:rPr>
              <a:t>C</a:t>
            </a:r>
            <a:r>
              <a:rPr lang="hu-HU" sz="2000" b="1" dirty="0">
                <a:solidFill>
                  <a:srgbClr val="0000FF"/>
                </a:solidFill>
              </a:rPr>
              <a:t> (2h) </a:t>
            </a:r>
            <a:r>
              <a:rPr lang="hu-HU" sz="2000" b="1" dirty="0" smtClean="0">
                <a:solidFill>
                  <a:srgbClr val="0000FF"/>
                </a:solidFill>
              </a:rPr>
              <a:t>			</a:t>
            </a:r>
            <a:endParaRPr lang="hu-HU" sz="2000" b="1" dirty="0">
              <a:solidFill>
                <a:srgbClr val="0000F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hu-HU" sz="2000" b="1" dirty="0">
              <a:solidFill>
                <a:srgbClr val="0000F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hu-HU" sz="2000" b="1" dirty="0">
              <a:solidFill>
                <a:srgbClr val="0000F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hu-HU" sz="2000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endParaRPr lang="hu-HU" sz="2000" b="1" dirty="0">
              <a:solidFill>
                <a:srgbClr val="0000FF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hu-HU" sz="1600" b="1" i="1" dirty="0" smtClean="0"/>
          </a:p>
          <a:p>
            <a:pPr marL="0" indent="0">
              <a:spcBef>
                <a:spcPts val="0"/>
              </a:spcBef>
              <a:buNone/>
            </a:pPr>
            <a:r>
              <a:rPr lang="hu-HU" sz="2000" b="1" dirty="0">
                <a:solidFill>
                  <a:srgbClr val="0000FF"/>
                </a:solidFill>
              </a:rPr>
              <a:t> </a:t>
            </a:r>
            <a:r>
              <a:rPr lang="hu-HU" sz="2000" b="1" dirty="0" smtClean="0">
                <a:solidFill>
                  <a:srgbClr val="0000FF"/>
                </a:solidFill>
              </a:rPr>
              <a:t>               </a:t>
            </a:r>
            <a:endParaRPr lang="hu-HU" sz="2000" b="1" dirty="0">
              <a:solidFill>
                <a:srgbClr val="0000FF"/>
              </a:solidFill>
            </a:endParaRP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altLang="hu-HU" dirty="0" smtClean="0">
                <a:latin typeface="Lucida Calligraphy" panose="03010101010101010101" pitchFamily="66" charset="0"/>
              </a:rPr>
              <a:t>BNM-2019, Ufa, </a:t>
            </a:r>
            <a:r>
              <a:rPr lang="hu-HU" altLang="hu-HU" dirty="0" err="1" smtClean="0">
                <a:latin typeface="Lucida Calligraphy" panose="03010101010101010101" pitchFamily="66" charset="0"/>
              </a:rPr>
              <a:t>Russia</a:t>
            </a:r>
            <a:endParaRPr lang="hu-HU" altLang="hu-HU" dirty="0" smtClean="0">
              <a:latin typeface="Lucida Calligraphy" panose="03010101010101010101" pitchFamily="66" charset="0"/>
            </a:endParaRPr>
          </a:p>
          <a:p>
            <a:pPr>
              <a:defRPr/>
            </a:pPr>
            <a:r>
              <a:rPr lang="hu-HU" altLang="hu-HU" dirty="0" err="1" smtClean="0">
                <a:latin typeface="Lucida Calligraphy" panose="03010101010101010101" pitchFamily="66" charset="0"/>
              </a:rPr>
              <a:t>September</a:t>
            </a:r>
            <a:r>
              <a:rPr lang="hu-HU" altLang="hu-HU" dirty="0" smtClean="0">
                <a:latin typeface="Lucida Calligraphy" panose="03010101010101010101" pitchFamily="66" charset="0"/>
              </a:rPr>
              <a:t> 25-27, 2019</a:t>
            </a:r>
            <a:endParaRPr lang="en-US" altLang="hu-HU" dirty="0">
              <a:latin typeface="Lucida Calligraphy" panose="03010101010101010101" pitchFamily="66" charset="0"/>
            </a:endParaRPr>
          </a:p>
        </p:txBody>
      </p:sp>
      <p:pic>
        <p:nvPicPr>
          <p:cNvPr id="11" name="Kép 10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133600"/>
            <a:ext cx="3886199" cy="3581400"/>
          </a:xfrm>
          <a:prstGeom prst="rect">
            <a:avLst/>
          </a:prstGeom>
        </p:spPr>
      </p:pic>
      <p:pic>
        <p:nvPicPr>
          <p:cNvPr id="8" name="Kép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2133600"/>
            <a:ext cx="3733801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235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0" y="76200"/>
            <a:ext cx="4314030" cy="380999"/>
          </a:xfrm>
        </p:spPr>
        <p:txBody>
          <a:bodyPr/>
          <a:lstStyle/>
          <a:p>
            <a:pPr algn="r">
              <a:lnSpc>
                <a:spcPct val="150000"/>
              </a:lnSpc>
            </a:pPr>
            <a:r>
              <a:rPr lang="hu-HU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New </a:t>
            </a:r>
            <a:r>
              <a:rPr lang="hu-HU" sz="1600" i="1" u="sng" dirty="0" err="1">
                <a:solidFill>
                  <a:srgbClr val="FF0000"/>
                </a:solidFill>
                <a:latin typeface="Footlight MT Light" panose="0204060206030A020304" pitchFamily="18" charset="0"/>
              </a:rPr>
              <a:t>results</a:t>
            </a:r>
            <a:r>
              <a:rPr lang="hu-HU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: </a:t>
            </a:r>
            <a:r>
              <a:rPr lang="en-US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Ultrafine-grained </a:t>
            </a:r>
            <a:r>
              <a:rPr lang="en-US" sz="1600" i="1" u="sng" dirty="0" err="1">
                <a:solidFill>
                  <a:srgbClr val="FF0000"/>
                </a:solidFill>
                <a:latin typeface="Footlight MT Light" panose="0204060206030A020304" pitchFamily="18" charset="0"/>
              </a:rPr>
              <a:t>AlZnMg</a:t>
            </a:r>
            <a:r>
              <a:rPr lang="en-US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 alloys</a:t>
            </a:r>
            <a: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  <a:t/>
            </a:r>
            <a:b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</a:br>
            <a:r>
              <a:rPr lang="hu-HU" sz="2400" dirty="0"/>
              <a:t>	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52400" y="533400"/>
            <a:ext cx="8839199" cy="5643563"/>
          </a:xfrm>
        </p:spPr>
        <p:txBody>
          <a:bodyPr/>
          <a:lstStyle/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hu-HU" sz="2400" b="1" i="1" u="sng" dirty="0">
                <a:solidFill>
                  <a:srgbClr val="FF0000"/>
                </a:solidFill>
              </a:rPr>
              <a:t>New </a:t>
            </a:r>
            <a:r>
              <a:rPr lang="hu-HU" sz="2400" b="1" i="1" u="sng" dirty="0" err="1">
                <a:solidFill>
                  <a:srgbClr val="FF0000"/>
                </a:solidFill>
              </a:rPr>
              <a:t>results</a:t>
            </a:r>
            <a:r>
              <a:rPr lang="hu-HU" sz="2400" b="1" i="1" u="sng" dirty="0">
                <a:solidFill>
                  <a:srgbClr val="FF0000"/>
                </a:solidFill>
              </a:rPr>
              <a:t> </a:t>
            </a:r>
            <a:r>
              <a:rPr lang="hu-HU" sz="2400" b="1" i="1" u="sng" dirty="0" err="1">
                <a:solidFill>
                  <a:srgbClr val="FF0000"/>
                </a:solidFill>
              </a:rPr>
              <a:t>on</a:t>
            </a:r>
            <a:r>
              <a:rPr lang="hu-HU" sz="2400" b="1" i="1" u="sng" dirty="0">
                <a:solidFill>
                  <a:srgbClr val="FF0000"/>
                </a:solidFill>
              </a:rPr>
              <a:t> </a:t>
            </a:r>
            <a:r>
              <a:rPr lang="hu-HU" sz="2400" b="1" i="1" u="sng" dirty="0" err="1" smtClean="0">
                <a:solidFill>
                  <a:srgbClr val="FF0000"/>
                </a:solidFill>
              </a:rPr>
              <a:t>the</a:t>
            </a:r>
            <a:r>
              <a:rPr lang="hu-HU" sz="2400" b="1" i="1" u="sng" dirty="0" smtClean="0">
                <a:solidFill>
                  <a:srgbClr val="FF0000"/>
                </a:solidFill>
              </a:rPr>
              <a:t> </a:t>
            </a:r>
            <a:r>
              <a:rPr lang="hu-HU" sz="2400" b="1" i="1" u="sng" dirty="0" err="1" smtClean="0">
                <a:solidFill>
                  <a:srgbClr val="FF0000"/>
                </a:solidFill>
              </a:rPr>
              <a:t>ductility</a:t>
            </a:r>
            <a:r>
              <a:rPr lang="hu-HU" sz="2400" b="1" i="1" u="sng" dirty="0" smtClean="0">
                <a:solidFill>
                  <a:srgbClr val="FF0000"/>
                </a:solidFill>
              </a:rPr>
              <a:t> of </a:t>
            </a:r>
            <a:r>
              <a:rPr lang="hu-HU" sz="2400" b="1" i="1" u="sng" dirty="0" err="1" smtClean="0">
                <a:solidFill>
                  <a:srgbClr val="FF0000"/>
                </a:solidFill>
              </a:rPr>
              <a:t>the</a:t>
            </a:r>
            <a:r>
              <a:rPr lang="hu-HU" sz="2400" b="1" i="1" u="sng" dirty="0" smtClean="0">
                <a:solidFill>
                  <a:srgbClr val="FF0000"/>
                </a:solidFill>
              </a:rPr>
              <a:t> UFG </a:t>
            </a:r>
            <a:r>
              <a:rPr lang="hu-HU" sz="2400" b="1" i="1" u="sng" dirty="0" err="1" smtClean="0">
                <a:solidFill>
                  <a:srgbClr val="FF0000"/>
                </a:solidFill>
              </a:rPr>
              <a:t>AlZnMgZr</a:t>
            </a:r>
            <a:r>
              <a:rPr lang="hu-HU" sz="2400" b="1" i="1" u="sng" dirty="0" smtClean="0">
                <a:solidFill>
                  <a:srgbClr val="FF0000"/>
                </a:solidFill>
              </a:rPr>
              <a:t> </a:t>
            </a:r>
            <a:r>
              <a:rPr lang="hu-HU" sz="2400" b="1" i="1" u="sng" dirty="0" err="1" smtClean="0">
                <a:solidFill>
                  <a:srgbClr val="FF0000"/>
                </a:solidFill>
              </a:rPr>
              <a:t>samples</a:t>
            </a:r>
            <a:r>
              <a:rPr lang="hu-HU" sz="2400" b="1" i="1" dirty="0">
                <a:solidFill>
                  <a:srgbClr val="FF0000"/>
                </a:solidFill>
              </a:rPr>
              <a:t>: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hu-HU" sz="2000" b="1" dirty="0" err="1">
                <a:solidFill>
                  <a:srgbClr val="0000FF"/>
                </a:solidFill>
              </a:rPr>
              <a:t>Effect</a:t>
            </a:r>
            <a:r>
              <a:rPr lang="hu-HU" sz="2000" b="1" dirty="0">
                <a:solidFill>
                  <a:srgbClr val="0000FF"/>
                </a:solidFill>
              </a:rPr>
              <a:t> of </a:t>
            </a:r>
            <a:r>
              <a:rPr lang="hu-HU" sz="2000" b="1" dirty="0" err="1">
                <a:solidFill>
                  <a:srgbClr val="0000FF"/>
                </a:solidFill>
              </a:rPr>
              <a:t>the</a:t>
            </a:r>
            <a:r>
              <a:rPr lang="hu-HU" sz="2000" b="1" dirty="0">
                <a:solidFill>
                  <a:srgbClr val="0000FF"/>
                </a:solidFill>
              </a:rPr>
              <a:t> </a:t>
            </a:r>
            <a:r>
              <a:rPr lang="hu-HU" sz="2000" b="1" dirty="0" err="1">
                <a:solidFill>
                  <a:srgbClr val="0000FF"/>
                </a:solidFill>
              </a:rPr>
              <a:t>artificial</a:t>
            </a:r>
            <a:r>
              <a:rPr lang="hu-HU" sz="2000" b="1" dirty="0">
                <a:solidFill>
                  <a:srgbClr val="0000FF"/>
                </a:solidFill>
              </a:rPr>
              <a:t> </a:t>
            </a:r>
            <a:r>
              <a:rPr lang="hu-HU" sz="2000" b="1" dirty="0" err="1">
                <a:solidFill>
                  <a:srgbClr val="0000FF"/>
                </a:solidFill>
              </a:rPr>
              <a:t>ageing</a:t>
            </a:r>
            <a:r>
              <a:rPr lang="hu-HU" sz="2000" b="1" dirty="0">
                <a:solidFill>
                  <a:srgbClr val="0000FF"/>
                </a:solidFill>
              </a:rPr>
              <a:t> </a:t>
            </a:r>
            <a:r>
              <a:rPr lang="hu-HU" sz="2000" b="1" dirty="0" err="1">
                <a:solidFill>
                  <a:srgbClr val="0000FF"/>
                </a:solidFill>
              </a:rPr>
              <a:t>on</a:t>
            </a:r>
            <a:r>
              <a:rPr lang="hu-HU" sz="2000" b="1" dirty="0">
                <a:solidFill>
                  <a:srgbClr val="0000FF"/>
                </a:solidFill>
              </a:rPr>
              <a:t> </a:t>
            </a:r>
            <a:r>
              <a:rPr lang="hu-HU" sz="2000" b="1" dirty="0" err="1">
                <a:solidFill>
                  <a:srgbClr val="0000FF"/>
                </a:solidFill>
              </a:rPr>
              <a:t>the</a:t>
            </a:r>
            <a:r>
              <a:rPr lang="hu-HU" sz="2000" b="1" dirty="0">
                <a:solidFill>
                  <a:srgbClr val="0000FF"/>
                </a:solidFill>
              </a:rPr>
              <a:t> </a:t>
            </a:r>
            <a:r>
              <a:rPr lang="hu-HU" sz="2000" b="1" dirty="0" err="1">
                <a:solidFill>
                  <a:srgbClr val="0000FF"/>
                </a:solidFill>
              </a:rPr>
              <a:t>microstructure</a:t>
            </a:r>
            <a:r>
              <a:rPr lang="hu-HU" sz="2000" b="1" dirty="0">
                <a:solidFill>
                  <a:srgbClr val="0000FF"/>
                </a:solidFill>
              </a:rPr>
              <a:t>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hu-HU" sz="2000" b="1" dirty="0">
                <a:solidFill>
                  <a:srgbClr val="0000FF"/>
                </a:solidFill>
              </a:rPr>
              <a:t>          HPT_10_RT + 170</a:t>
            </a:r>
            <a:r>
              <a:rPr lang="en-US" sz="2000" b="1" baseline="30000" dirty="0" err="1">
                <a:solidFill>
                  <a:srgbClr val="0000FF"/>
                </a:solidFill>
              </a:rPr>
              <a:t>o</a:t>
            </a:r>
            <a:r>
              <a:rPr lang="en-US" sz="2000" b="1" dirty="0" err="1">
                <a:solidFill>
                  <a:srgbClr val="0000FF"/>
                </a:solidFill>
              </a:rPr>
              <a:t>C</a:t>
            </a:r>
            <a:r>
              <a:rPr lang="hu-HU" sz="2000" b="1" dirty="0">
                <a:solidFill>
                  <a:srgbClr val="0000FF"/>
                </a:solidFill>
              </a:rPr>
              <a:t> (2h)		      ECAP (4Bc) + 170</a:t>
            </a:r>
            <a:r>
              <a:rPr lang="en-US" sz="2000" b="1" baseline="30000" dirty="0" err="1">
                <a:solidFill>
                  <a:srgbClr val="0000FF"/>
                </a:solidFill>
              </a:rPr>
              <a:t>o</a:t>
            </a:r>
            <a:r>
              <a:rPr lang="en-US" sz="2000" b="1" dirty="0" err="1">
                <a:solidFill>
                  <a:srgbClr val="0000FF"/>
                </a:solidFill>
              </a:rPr>
              <a:t>C</a:t>
            </a:r>
            <a:r>
              <a:rPr lang="hu-HU" sz="2000" b="1" dirty="0">
                <a:solidFill>
                  <a:srgbClr val="0000FF"/>
                </a:solidFill>
              </a:rPr>
              <a:t> (2h)</a:t>
            </a:r>
            <a:endParaRPr lang="hu-HU" sz="2000" b="1" dirty="0">
              <a:solidFill>
                <a:srgbClr val="0000FF"/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hu-HU" sz="2000" b="1" dirty="0" smtClean="0">
                <a:solidFill>
                  <a:srgbClr val="0000FF"/>
                </a:solidFill>
              </a:rPr>
              <a:t>				</a:t>
            </a:r>
          </a:p>
          <a:p>
            <a:pPr marL="0" indent="0">
              <a:spcBef>
                <a:spcPts val="600"/>
              </a:spcBef>
              <a:buNone/>
            </a:pPr>
            <a:endParaRPr lang="hu-HU" sz="2000" b="1" dirty="0">
              <a:solidFill>
                <a:srgbClr val="0000F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hu-HU" sz="2000" b="1" dirty="0">
              <a:solidFill>
                <a:srgbClr val="0000F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hu-HU" sz="2000" b="1" dirty="0">
              <a:solidFill>
                <a:srgbClr val="0000F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hu-HU" sz="2000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endParaRPr lang="hu-HU" sz="2000" b="1" dirty="0">
              <a:solidFill>
                <a:srgbClr val="0000FF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hu-HU" sz="1600" b="1" i="1" dirty="0" smtClean="0"/>
          </a:p>
          <a:p>
            <a:pPr marL="0" indent="0">
              <a:spcBef>
                <a:spcPts val="0"/>
              </a:spcBef>
              <a:buNone/>
            </a:pPr>
            <a:r>
              <a:rPr lang="hu-HU" sz="2000" b="1" dirty="0">
                <a:solidFill>
                  <a:srgbClr val="0000FF"/>
                </a:solidFill>
              </a:rPr>
              <a:t> </a:t>
            </a:r>
            <a:r>
              <a:rPr lang="hu-HU" sz="2000" b="1" dirty="0" smtClean="0">
                <a:solidFill>
                  <a:srgbClr val="0000FF"/>
                </a:solidFill>
              </a:rPr>
              <a:t>            					ECAP minta   </a:t>
            </a:r>
            <a:endParaRPr lang="hu-HU" sz="2000" b="1" dirty="0">
              <a:solidFill>
                <a:srgbClr val="0000FF"/>
              </a:solidFill>
            </a:endParaRP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altLang="hu-HU" dirty="0" smtClean="0">
                <a:latin typeface="Lucida Calligraphy" panose="03010101010101010101" pitchFamily="66" charset="0"/>
              </a:rPr>
              <a:t>BNM-2019, Ufa, </a:t>
            </a:r>
            <a:r>
              <a:rPr lang="hu-HU" altLang="hu-HU" dirty="0" err="1" smtClean="0">
                <a:latin typeface="Lucida Calligraphy" panose="03010101010101010101" pitchFamily="66" charset="0"/>
              </a:rPr>
              <a:t>Russia</a:t>
            </a:r>
            <a:endParaRPr lang="hu-HU" altLang="hu-HU" dirty="0" smtClean="0">
              <a:latin typeface="Lucida Calligraphy" panose="03010101010101010101" pitchFamily="66" charset="0"/>
            </a:endParaRPr>
          </a:p>
          <a:p>
            <a:pPr>
              <a:defRPr/>
            </a:pPr>
            <a:r>
              <a:rPr lang="hu-HU" altLang="hu-HU" dirty="0" err="1" smtClean="0">
                <a:latin typeface="Lucida Calligraphy" panose="03010101010101010101" pitchFamily="66" charset="0"/>
              </a:rPr>
              <a:t>September</a:t>
            </a:r>
            <a:r>
              <a:rPr lang="hu-HU" altLang="hu-HU" dirty="0" smtClean="0">
                <a:latin typeface="Lucida Calligraphy" panose="03010101010101010101" pitchFamily="66" charset="0"/>
              </a:rPr>
              <a:t> 25-27, 2019</a:t>
            </a:r>
            <a:endParaRPr lang="en-US" altLang="hu-HU" dirty="0">
              <a:latin typeface="Lucida Calligraphy" panose="03010101010101010101" pitchFamily="66" charset="0"/>
            </a:endParaRPr>
          </a:p>
        </p:txBody>
      </p:sp>
      <p:pic>
        <p:nvPicPr>
          <p:cNvPr id="12" name="Kép 1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644" y="1981200"/>
            <a:ext cx="4014356" cy="4038600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84" y="1981200"/>
            <a:ext cx="4463716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439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0" y="76200"/>
            <a:ext cx="4314030" cy="380999"/>
          </a:xfrm>
        </p:spPr>
        <p:txBody>
          <a:bodyPr/>
          <a:lstStyle/>
          <a:p>
            <a:pPr algn="r">
              <a:lnSpc>
                <a:spcPct val="150000"/>
              </a:lnSpc>
            </a:pPr>
            <a:r>
              <a:rPr lang="hu-HU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New </a:t>
            </a:r>
            <a:r>
              <a:rPr lang="hu-HU" sz="1600" i="1" u="sng" dirty="0" err="1">
                <a:solidFill>
                  <a:srgbClr val="FF0000"/>
                </a:solidFill>
                <a:latin typeface="Footlight MT Light" panose="0204060206030A020304" pitchFamily="18" charset="0"/>
              </a:rPr>
              <a:t>results</a:t>
            </a:r>
            <a:r>
              <a:rPr lang="hu-HU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: </a:t>
            </a:r>
            <a:r>
              <a:rPr lang="en-US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Ultrafine-grained </a:t>
            </a:r>
            <a:r>
              <a:rPr lang="en-US" sz="1600" i="1" u="sng" dirty="0" err="1">
                <a:solidFill>
                  <a:srgbClr val="FF0000"/>
                </a:solidFill>
                <a:latin typeface="Footlight MT Light" panose="0204060206030A020304" pitchFamily="18" charset="0"/>
              </a:rPr>
              <a:t>AlZnMg</a:t>
            </a:r>
            <a:r>
              <a:rPr lang="en-US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 alloys</a:t>
            </a:r>
            <a: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  <a:t/>
            </a:r>
            <a:b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</a:br>
            <a:r>
              <a:rPr lang="hu-HU" sz="2400" dirty="0"/>
              <a:t>	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52400" y="533400"/>
            <a:ext cx="8839199" cy="5643563"/>
          </a:xfrm>
        </p:spPr>
        <p:txBody>
          <a:bodyPr/>
          <a:lstStyle/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hu-HU" sz="2400" b="1" i="1" u="sng" dirty="0" err="1" smtClean="0">
                <a:solidFill>
                  <a:srgbClr val="FF0000"/>
                </a:solidFill>
              </a:rPr>
              <a:t>Possible</a:t>
            </a:r>
            <a:r>
              <a:rPr lang="hu-HU" sz="2400" b="1" i="1" u="sng" dirty="0" smtClean="0">
                <a:solidFill>
                  <a:srgbClr val="FF0000"/>
                </a:solidFill>
              </a:rPr>
              <a:t> </a:t>
            </a:r>
            <a:r>
              <a:rPr lang="hu-HU" sz="2400" b="1" i="1" u="sng" dirty="0" err="1" smtClean="0">
                <a:solidFill>
                  <a:srgbClr val="FF0000"/>
                </a:solidFill>
              </a:rPr>
              <a:t>deformation</a:t>
            </a:r>
            <a:r>
              <a:rPr lang="hu-HU" sz="2400" b="1" i="1" u="sng" dirty="0" smtClean="0">
                <a:solidFill>
                  <a:srgbClr val="FF0000"/>
                </a:solidFill>
              </a:rPr>
              <a:t> </a:t>
            </a:r>
            <a:r>
              <a:rPr lang="hu-HU" sz="2400" b="1" i="1" u="sng" dirty="0" err="1" smtClean="0">
                <a:solidFill>
                  <a:srgbClr val="FF0000"/>
                </a:solidFill>
              </a:rPr>
              <a:t>mechanisms</a:t>
            </a:r>
            <a:r>
              <a:rPr lang="hu-HU" sz="2400" b="1" i="1" u="sng" dirty="0" smtClean="0">
                <a:solidFill>
                  <a:srgbClr val="FF0000"/>
                </a:solidFill>
              </a:rPr>
              <a:t> of </a:t>
            </a:r>
            <a:r>
              <a:rPr lang="hu-HU" sz="2400" b="1" i="1" u="sng" dirty="0" err="1" smtClean="0">
                <a:solidFill>
                  <a:srgbClr val="FF0000"/>
                </a:solidFill>
              </a:rPr>
              <a:t>superplastic</a:t>
            </a:r>
            <a:r>
              <a:rPr lang="hu-HU" sz="2400" b="1" i="1" u="sng" dirty="0" smtClean="0">
                <a:solidFill>
                  <a:srgbClr val="FF0000"/>
                </a:solidFill>
              </a:rPr>
              <a:t> </a:t>
            </a:r>
            <a:r>
              <a:rPr lang="hu-HU" sz="2400" b="1" i="1" u="sng" dirty="0" err="1" smtClean="0">
                <a:solidFill>
                  <a:srgbClr val="FF0000"/>
                </a:solidFill>
              </a:rPr>
              <a:t>deformation</a:t>
            </a:r>
            <a:r>
              <a:rPr lang="hu-HU" sz="2400" b="1" i="1" u="sng" dirty="0" smtClean="0">
                <a:solidFill>
                  <a:srgbClr val="FF0000"/>
                </a:solidFill>
              </a:rPr>
              <a:t> </a:t>
            </a:r>
            <a:r>
              <a:rPr lang="hu-HU" sz="2400" b="1" i="1" u="sng" dirty="0" err="1" smtClean="0">
                <a:solidFill>
                  <a:srgbClr val="FF0000"/>
                </a:solidFill>
              </a:rPr>
              <a:t>at</a:t>
            </a:r>
            <a:r>
              <a:rPr lang="hu-HU" sz="2400" b="1" i="1" u="sng" dirty="0" smtClean="0">
                <a:solidFill>
                  <a:srgbClr val="FF0000"/>
                </a:solidFill>
              </a:rPr>
              <a:t> </a:t>
            </a:r>
            <a:r>
              <a:rPr lang="hu-HU" sz="2400" b="1" i="1" u="sng" dirty="0" err="1" smtClean="0">
                <a:solidFill>
                  <a:srgbClr val="FF0000"/>
                </a:solidFill>
              </a:rPr>
              <a:t>low</a:t>
            </a:r>
            <a:r>
              <a:rPr lang="hu-HU" sz="2400" b="1" i="1" u="sng" dirty="0" smtClean="0">
                <a:solidFill>
                  <a:srgbClr val="FF0000"/>
                </a:solidFill>
              </a:rPr>
              <a:t> </a:t>
            </a:r>
            <a:r>
              <a:rPr lang="hu-HU" sz="2400" b="1" i="1" u="sng" dirty="0" err="1" smtClean="0">
                <a:solidFill>
                  <a:srgbClr val="FF0000"/>
                </a:solidFill>
              </a:rPr>
              <a:t>temperature</a:t>
            </a:r>
            <a:r>
              <a:rPr lang="hu-HU" sz="2400" b="1" i="1" u="sng" dirty="0" smtClean="0">
                <a:solidFill>
                  <a:srgbClr val="FF0000"/>
                </a:solidFill>
              </a:rPr>
              <a:t> in UFG </a:t>
            </a:r>
            <a:r>
              <a:rPr lang="hu-HU" sz="2400" b="1" i="1" u="sng" dirty="0" err="1" smtClean="0">
                <a:solidFill>
                  <a:srgbClr val="FF0000"/>
                </a:solidFill>
              </a:rPr>
              <a:t>AlZnMgZr</a:t>
            </a:r>
            <a:endParaRPr lang="hu-HU" sz="2400" b="1" i="1" u="sng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endParaRPr lang="hu-HU" sz="2400" b="1" dirty="0" smtClean="0"/>
          </a:p>
          <a:p>
            <a:pPr marL="0" indent="0">
              <a:spcBef>
                <a:spcPts val="0"/>
              </a:spcBef>
              <a:buNone/>
            </a:pPr>
            <a:r>
              <a:rPr lang="hu-HU" sz="2400" b="1" dirty="0">
                <a:solidFill>
                  <a:srgbClr val="0000FF"/>
                </a:solidFill>
              </a:rPr>
              <a:t>	</a:t>
            </a:r>
            <a:r>
              <a:rPr lang="hu-HU" sz="2400" b="1" dirty="0" err="1" smtClean="0">
                <a:solidFill>
                  <a:srgbClr val="0000FF"/>
                </a:solidFill>
              </a:rPr>
              <a:t>Significant</a:t>
            </a:r>
            <a:r>
              <a:rPr lang="hu-HU" sz="2400" b="1" dirty="0" smtClean="0">
                <a:solidFill>
                  <a:srgbClr val="0000FF"/>
                </a:solidFill>
              </a:rPr>
              <a:t> </a:t>
            </a:r>
            <a:r>
              <a:rPr lang="hu-HU" sz="2400" b="1" dirty="0" err="1" smtClean="0">
                <a:solidFill>
                  <a:srgbClr val="0000FF"/>
                </a:solidFill>
              </a:rPr>
              <a:t>difference</a:t>
            </a:r>
            <a:r>
              <a:rPr lang="hu-HU" sz="2400" b="1" dirty="0">
                <a:solidFill>
                  <a:srgbClr val="0000FF"/>
                </a:solidFill>
              </a:rPr>
              <a:t> </a:t>
            </a:r>
            <a:r>
              <a:rPr lang="hu-HU" sz="2400" b="1" dirty="0" err="1">
                <a:solidFill>
                  <a:srgbClr val="0000FF"/>
                </a:solidFill>
              </a:rPr>
              <a:t>between</a:t>
            </a:r>
            <a:r>
              <a:rPr lang="hu-HU" sz="2400" b="1" dirty="0">
                <a:solidFill>
                  <a:srgbClr val="0000FF"/>
                </a:solidFill>
              </a:rPr>
              <a:t> </a:t>
            </a:r>
            <a:r>
              <a:rPr lang="hu-HU" sz="2400" b="1" dirty="0" err="1">
                <a:solidFill>
                  <a:srgbClr val="0000FF"/>
                </a:solidFill>
              </a:rPr>
              <a:t>the</a:t>
            </a:r>
            <a:r>
              <a:rPr lang="hu-HU" sz="2400" b="1" dirty="0">
                <a:solidFill>
                  <a:srgbClr val="0000FF"/>
                </a:solidFill>
              </a:rPr>
              <a:t> </a:t>
            </a:r>
            <a:r>
              <a:rPr lang="hu-HU" sz="2400" b="1" dirty="0" smtClean="0">
                <a:solidFill>
                  <a:srgbClr val="0000FF"/>
                </a:solidFill>
              </a:rPr>
              <a:t>SRS and </a:t>
            </a:r>
            <a:r>
              <a:rPr lang="hu-HU" sz="2400" b="1" dirty="0" err="1" smtClean="0">
                <a:solidFill>
                  <a:srgbClr val="0000FF"/>
                </a:solidFill>
              </a:rPr>
              <a:t>ductility</a:t>
            </a:r>
            <a:r>
              <a:rPr lang="hu-HU" sz="2400" b="1" dirty="0" smtClean="0">
                <a:solidFill>
                  <a:srgbClr val="0000FF"/>
                </a:solidFill>
              </a:rPr>
              <a:t> </a:t>
            </a:r>
            <a:r>
              <a:rPr lang="hu-HU" sz="2400" b="1" dirty="0">
                <a:solidFill>
                  <a:srgbClr val="0000FF"/>
                </a:solidFill>
              </a:rPr>
              <a:t>of </a:t>
            </a:r>
            <a:r>
              <a:rPr lang="hu-HU" sz="2400" b="1" dirty="0" err="1">
                <a:solidFill>
                  <a:srgbClr val="0000FF"/>
                </a:solidFill>
              </a:rPr>
              <a:t>the</a:t>
            </a:r>
            <a:r>
              <a:rPr lang="hu-HU" sz="2400" b="1" dirty="0">
                <a:solidFill>
                  <a:srgbClr val="0000FF"/>
                </a:solidFill>
              </a:rPr>
              <a:t> HPT- and ECAP-</a:t>
            </a:r>
            <a:r>
              <a:rPr lang="hu-HU" sz="2400" b="1" dirty="0" err="1">
                <a:solidFill>
                  <a:srgbClr val="0000FF"/>
                </a:solidFill>
              </a:rPr>
              <a:t>processed</a:t>
            </a:r>
            <a:r>
              <a:rPr lang="hu-HU" sz="2400" b="1" dirty="0">
                <a:solidFill>
                  <a:srgbClr val="0000FF"/>
                </a:solidFill>
              </a:rPr>
              <a:t> </a:t>
            </a:r>
            <a:r>
              <a:rPr lang="hu-HU" sz="2400" b="1" dirty="0" err="1">
                <a:solidFill>
                  <a:srgbClr val="0000FF"/>
                </a:solidFill>
              </a:rPr>
              <a:t>samples</a:t>
            </a:r>
            <a:r>
              <a:rPr lang="hu-HU" sz="2400" b="1" dirty="0">
                <a:solidFill>
                  <a:srgbClr val="0000FF"/>
                </a:solidFill>
              </a:rPr>
              <a:t> </a:t>
            </a:r>
            <a:r>
              <a:rPr lang="hu-HU" sz="2400" b="1" dirty="0" err="1" smtClean="0">
                <a:solidFill>
                  <a:srgbClr val="0000FF"/>
                </a:solidFill>
              </a:rPr>
              <a:t>deformed</a:t>
            </a:r>
            <a:r>
              <a:rPr lang="hu-HU" sz="2400" b="1" dirty="0" smtClean="0">
                <a:solidFill>
                  <a:srgbClr val="0000FF"/>
                </a:solidFill>
              </a:rPr>
              <a:t> </a:t>
            </a:r>
            <a:r>
              <a:rPr lang="hu-HU" sz="2400" b="1" dirty="0" err="1">
                <a:solidFill>
                  <a:srgbClr val="0000FF"/>
                </a:solidFill>
              </a:rPr>
              <a:t>at</a:t>
            </a:r>
            <a:r>
              <a:rPr lang="hu-HU" sz="2400" b="1" dirty="0">
                <a:solidFill>
                  <a:srgbClr val="0000FF"/>
                </a:solidFill>
              </a:rPr>
              <a:t> 120 </a:t>
            </a:r>
            <a:r>
              <a:rPr lang="hu-HU" sz="2400" b="1" dirty="0" err="1">
                <a:solidFill>
                  <a:srgbClr val="0000FF"/>
                </a:solidFill>
              </a:rPr>
              <a:t>or</a:t>
            </a:r>
            <a:r>
              <a:rPr lang="hu-HU" sz="2400" b="1" dirty="0">
                <a:solidFill>
                  <a:srgbClr val="0000FF"/>
                </a:solidFill>
              </a:rPr>
              <a:t> 170</a:t>
            </a:r>
            <a:r>
              <a:rPr lang="en-US" sz="2400" b="1" baseline="30000" dirty="0" err="1" smtClean="0">
                <a:solidFill>
                  <a:srgbClr val="0000FF"/>
                </a:solidFill>
              </a:rPr>
              <a:t>o</a:t>
            </a:r>
            <a:r>
              <a:rPr lang="en-US" sz="2400" b="1" dirty="0" err="1" smtClean="0">
                <a:solidFill>
                  <a:srgbClr val="0000FF"/>
                </a:solidFill>
              </a:rPr>
              <a:t>C</a:t>
            </a:r>
            <a:r>
              <a:rPr lang="hu-HU" sz="2400" b="1" dirty="0" smtClean="0">
                <a:solidFill>
                  <a:srgbClr val="0000FF"/>
                </a:solidFill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endParaRPr lang="hu-HU" sz="2400" b="1" dirty="0" smtClean="0">
              <a:solidFill>
                <a:srgbClr val="0000FF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hu-HU" sz="2400" b="1" dirty="0">
                <a:solidFill>
                  <a:srgbClr val="0000FF"/>
                </a:solidFill>
              </a:rPr>
              <a:t>	</a:t>
            </a:r>
            <a:r>
              <a:rPr lang="hu-HU" sz="2400" b="1" dirty="0" err="1" smtClean="0">
                <a:solidFill>
                  <a:srgbClr val="0000FF"/>
                </a:solidFill>
              </a:rPr>
              <a:t>Significant</a:t>
            </a:r>
            <a:r>
              <a:rPr lang="hu-HU" sz="2400" b="1" dirty="0" smtClean="0">
                <a:solidFill>
                  <a:srgbClr val="0000FF"/>
                </a:solidFill>
              </a:rPr>
              <a:t> </a:t>
            </a:r>
            <a:r>
              <a:rPr lang="hu-HU" sz="2400" b="1" dirty="0" err="1" smtClean="0">
                <a:solidFill>
                  <a:srgbClr val="0000FF"/>
                </a:solidFill>
              </a:rPr>
              <a:t>difference</a:t>
            </a:r>
            <a:r>
              <a:rPr lang="hu-HU" sz="2400" b="1" dirty="0" smtClean="0">
                <a:solidFill>
                  <a:srgbClr val="0000FF"/>
                </a:solidFill>
              </a:rPr>
              <a:t> </a:t>
            </a:r>
            <a:r>
              <a:rPr lang="hu-HU" sz="2400" b="1" dirty="0" err="1" smtClean="0">
                <a:solidFill>
                  <a:srgbClr val="0000FF"/>
                </a:solidFill>
              </a:rPr>
              <a:t>between</a:t>
            </a:r>
            <a:r>
              <a:rPr lang="hu-HU" sz="2400" b="1" dirty="0" smtClean="0">
                <a:solidFill>
                  <a:srgbClr val="0000FF"/>
                </a:solidFill>
              </a:rPr>
              <a:t> </a:t>
            </a:r>
            <a:r>
              <a:rPr lang="hu-HU" sz="2400" b="1" dirty="0" err="1" smtClean="0">
                <a:solidFill>
                  <a:srgbClr val="0000FF"/>
                </a:solidFill>
              </a:rPr>
              <a:t>the</a:t>
            </a:r>
            <a:r>
              <a:rPr lang="hu-HU" sz="2400" b="1" dirty="0" smtClean="0">
                <a:solidFill>
                  <a:srgbClr val="0000FF"/>
                </a:solidFill>
              </a:rPr>
              <a:t> </a:t>
            </a:r>
            <a:r>
              <a:rPr lang="hu-HU" sz="2400" b="1" dirty="0" err="1" smtClean="0">
                <a:solidFill>
                  <a:srgbClr val="0000FF"/>
                </a:solidFill>
              </a:rPr>
              <a:t>microstructure</a:t>
            </a:r>
            <a:r>
              <a:rPr lang="hu-HU" sz="2400" b="1" dirty="0" smtClean="0">
                <a:solidFill>
                  <a:srgbClr val="0000FF"/>
                </a:solidFill>
              </a:rPr>
              <a:t> of </a:t>
            </a:r>
            <a:r>
              <a:rPr lang="hu-HU" sz="2400" b="1" dirty="0" err="1" smtClean="0">
                <a:solidFill>
                  <a:srgbClr val="0000FF"/>
                </a:solidFill>
              </a:rPr>
              <a:t>the</a:t>
            </a:r>
            <a:r>
              <a:rPr lang="hu-HU" sz="2400" b="1" dirty="0" smtClean="0">
                <a:solidFill>
                  <a:srgbClr val="0000FF"/>
                </a:solidFill>
              </a:rPr>
              <a:t> HPT- and ECAP-</a:t>
            </a:r>
            <a:r>
              <a:rPr lang="hu-HU" sz="2400" b="1" dirty="0" err="1" smtClean="0">
                <a:solidFill>
                  <a:srgbClr val="0000FF"/>
                </a:solidFill>
              </a:rPr>
              <a:t>processed</a:t>
            </a:r>
            <a:r>
              <a:rPr lang="hu-HU" sz="2400" b="1" dirty="0" smtClean="0">
                <a:solidFill>
                  <a:srgbClr val="0000FF"/>
                </a:solidFill>
              </a:rPr>
              <a:t> </a:t>
            </a:r>
            <a:r>
              <a:rPr lang="hu-HU" sz="2400" b="1" dirty="0" err="1" smtClean="0">
                <a:solidFill>
                  <a:srgbClr val="0000FF"/>
                </a:solidFill>
              </a:rPr>
              <a:t>samples</a:t>
            </a:r>
            <a:r>
              <a:rPr lang="hu-HU" sz="2400" b="1" dirty="0" smtClean="0">
                <a:solidFill>
                  <a:srgbClr val="0000FF"/>
                </a:solidFill>
              </a:rPr>
              <a:t> </a:t>
            </a:r>
            <a:r>
              <a:rPr lang="hu-HU" sz="2400" b="1" dirty="0" err="1" smtClean="0">
                <a:solidFill>
                  <a:srgbClr val="0000FF"/>
                </a:solidFill>
              </a:rPr>
              <a:t>after</a:t>
            </a:r>
            <a:r>
              <a:rPr lang="hu-HU" sz="2400" b="1" dirty="0" smtClean="0">
                <a:solidFill>
                  <a:srgbClr val="0000FF"/>
                </a:solidFill>
              </a:rPr>
              <a:t> </a:t>
            </a:r>
            <a:r>
              <a:rPr lang="hu-HU" sz="2400" b="1" dirty="0" err="1" smtClean="0">
                <a:solidFill>
                  <a:srgbClr val="0000FF"/>
                </a:solidFill>
              </a:rPr>
              <a:t>the</a:t>
            </a:r>
            <a:r>
              <a:rPr lang="hu-HU" sz="2400" b="1" dirty="0" smtClean="0">
                <a:solidFill>
                  <a:srgbClr val="0000FF"/>
                </a:solidFill>
              </a:rPr>
              <a:t> </a:t>
            </a:r>
            <a:r>
              <a:rPr lang="hu-HU" sz="2400" b="1" dirty="0" err="1" smtClean="0">
                <a:solidFill>
                  <a:srgbClr val="0000FF"/>
                </a:solidFill>
              </a:rPr>
              <a:t>same</a:t>
            </a:r>
            <a:r>
              <a:rPr lang="hu-HU" sz="2400" b="1" dirty="0" smtClean="0">
                <a:solidFill>
                  <a:srgbClr val="0000FF"/>
                </a:solidFill>
              </a:rPr>
              <a:t> </a:t>
            </a:r>
            <a:r>
              <a:rPr lang="hu-HU" sz="2400" b="1" dirty="0" err="1" smtClean="0">
                <a:solidFill>
                  <a:srgbClr val="0000FF"/>
                </a:solidFill>
              </a:rPr>
              <a:t>aging</a:t>
            </a:r>
            <a:r>
              <a:rPr lang="hu-HU" sz="2400" b="1" dirty="0" smtClean="0">
                <a:solidFill>
                  <a:srgbClr val="0000FF"/>
                </a:solidFill>
              </a:rPr>
              <a:t> </a:t>
            </a:r>
            <a:r>
              <a:rPr lang="hu-HU" sz="2400" b="1" dirty="0" err="1" smtClean="0">
                <a:solidFill>
                  <a:srgbClr val="0000FF"/>
                </a:solidFill>
              </a:rPr>
              <a:t>at</a:t>
            </a:r>
            <a:r>
              <a:rPr lang="hu-HU" sz="2400" b="1" dirty="0">
                <a:solidFill>
                  <a:srgbClr val="0000FF"/>
                </a:solidFill>
              </a:rPr>
              <a:t> </a:t>
            </a:r>
            <a:r>
              <a:rPr lang="hu-HU" sz="2400" b="1" dirty="0" smtClean="0">
                <a:solidFill>
                  <a:srgbClr val="0000FF"/>
                </a:solidFill>
              </a:rPr>
              <a:t>120 </a:t>
            </a:r>
            <a:r>
              <a:rPr lang="hu-HU" sz="2400" b="1" dirty="0" err="1" smtClean="0">
                <a:solidFill>
                  <a:srgbClr val="0000FF"/>
                </a:solidFill>
              </a:rPr>
              <a:t>or</a:t>
            </a:r>
            <a:r>
              <a:rPr lang="hu-HU" sz="2400" b="1" dirty="0" smtClean="0">
                <a:solidFill>
                  <a:srgbClr val="0000FF"/>
                </a:solidFill>
              </a:rPr>
              <a:t> 170</a:t>
            </a:r>
            <a:r>
              <a:rPr lang="en-US" sz="2400" b="1" baseline="30000" dirty="0" err="1">
                <a:solidFill>
                  <a:srgbClr val="0000FF"/>
                </a:solidFill>
              </a:rPr>
              <a:t>o</a:t>
            </a:r>
            <a:r>
              <a:rPr lang="en-US" sz="2400" b="1" dirty="0" err="1">
                <a:solidFill>
                  <a:srgbClr val="0000FF"/>
                </a:solidFill>
              </a:rPr>
              <a:t>C</a:t>
            </a:r>
            <a:r>
              <a:rPr lang="hu-HU" sz="2400" b="1" dirty="0">
                <a:solidFill>
                  <a:srgbClr val="0000FF"/>
                </a:solidFill>
              </a:rPr>
              <a:t> </a:t>
            </a:r>
            <a:r>
              <a:rPr lang="hu-HU" sz="2400" b="1" dirty="0" err="1" smtClean="0">
                <a:solidFill>
                  <a:srgbClr val="0000FF"/>
                </a:solidFill>
              </a:rPr>
              <a:t>for</a:t>
            </a:r>
            <a:r>
              <a:rPr lang="hu-HU" sz="2400" b="1" dirty="0" smtClean="0">
                <a:solidFill>
                  <a:srgbClr val="0000FF"/>
                </a:solidFill>
              </a:rPr>
              <a:t> 2 h.</a:t>
            </a:r>
          </a:p>
          <a:p>
            <a:pPr marL="0" indent="0">
              <a:spcBef>
                <a:spcPts val="0"/>
              </a:spcBef>
              <a:buNone/>
            </a:pPr>
            <a:endParaRPr lang="hu-HU" sz="2400" b="1" dirty="0" smtClean="0">
              <a:solidFill>
                <a:srgbClr val="0000FF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hu-HU" sz="2400" b="1" dirty="0">
                <a:solidFill>
                  <a:srgbClr val="0000FF"/>
                </a:solidFill>
              </a:rPr>
              <a:t> </a:t>
            </a:r>
            <a:r>
              <a:rPr lang="hu-HU" sz="2400" b="1" dirty="0" smtClean="0">
                <a:solidFill>
                  <a:srgbClr val="0000FF"/>
                </a:solidFill>
              </a:rPr>
              <a:t>           The </a:t>
            </a:r>
            <a:r>
              <a:rPr lang="hu-HU" sz="2400" b="1" dirty="0" err="1" smtClean="0">
                <a:solidFill>
                  <a:srgbClr val="0000FF"/>
                </a:solidFill>
              </a:rPr>
              <a:t>high</a:t>
            </a:r>
            <a:r>
              <a:rPr lang="hu-HU" sz="2400" b="1" dirty="0" smtClean="0">
                <a:solidFill>
                  <a:srgbClr val="0000FF"/>
                </a:solidFill>
              </a:rPr>
              <a:t> </a:t>
            </a:r>
            <a:r>
              <a:rPr lang="hu-HU" sz="2400" b="1" dirty="0" err="1" smtClean="0">
                <a:solidFill>
                  <a:srgbClr val="0000FF"/>
                </a:solidFill>
              </a:rPr>
              <a:t>dislocation</a:t>
            </a:r>
            <a:r>
              <a:rPr lang="hu-HU" sz="2400" b="1" dirty="0" smtClean="0">
                <a:solidFill>
                  <a:srgbClr val="0000FF"/>
                </a:solidFill>
              </a:rPr>
              <a:t> </a:t>
            </a:r>
            <a:r>
              <a:rPr lang="hu-HU" sz="2400" b="1" dirty="0" err="1" smtClean="0">
                <a:solidFill>
                  <a:srgbClr val="0000FF"/>
                </a:solidFill>
              </a:rPr>
              <a:t>density</a:t>
            </a:r>
            <a:r>
              <a:rPr lang="hu-HU" sz="2400" b="1" dirty="0" smtClean="0">
                <a:solidFill>
                  <a:srgbClr val="0000FF"/>
                </a:solidFill>
              </a:rPr>
              <a:t> in HPT </a:t>
            </a:r>
            <a:r>
              <a:rPr lang="hu-HU" sz="2400" b="1" dirty="0" err="1" smtClean="0">
                <a:solidFill>
                  <a:srgbClr val="0000FF"/>
                </a:solidFill>
              </a:rPr>
              <a:t>sample</a:t>
            </a:r>
            <a:r>
              <a:rPr lang="hu-HU" sz="2400" b="1" dirty="0" smtClean="0">
                <a:solidFill>
                  <a:srgbClr val="0000FF"/>
                </a:solidFill>
              </a:rPr>
              <a:t> </a:t>
            </a:r>
            <a:r>
              <a:rPr lang="hu-HU" sz="2400" b="1" dirty="0" err="1" smtClean="0">
                <a:solidFill>
                  <a:srgbClr val="0000FF"/>
                </a:solidFill>
              </a:rPr>
              <a:t>may</a:t>
            </a:r>
            <a:r>
              <a:rPr lang="hu-HU" sz="2400" b="1" dirty="0" smtClean="0">
                <a:solidFill>
                  <a:srgbClr val="0000FF"/>
                </a:solidFill>
              </a:rPr>
              <a:t> </a:t>
            </a:r>
            <a:r>
              <a:rPr lang="hu-HU" sz="2400" b="1" dirty="0" err="1" smtClean="0">
                <a:solidFill>
                  <a:srgbClr val="0000FF"/>
                </a:solidFill>
              </a:rPr>
              <a:t>facilitates</a:t>
            </a:r>
            <a:r>
              <a:rPr lang="hu-HU" sz="2400" b="1" dirty="0" smtClean="0">
                <a:solidFill>
                  <a:srgbClr val="0000FF"/>
                </a:solidFill>
              </a:rPr>
              <a:t> </a:t>
            </a:r>
            <a:r>
              <a:rPr lang="hu-HU" sz="2400" b="1" dirty="0" err="1" smtClean="0">
                <a:solidFill>
                  <a:srgbClr val="0000FF"/>
                </a:solidFill>
              </a:rPr>
              <a:t>the</a:t>
            </a:r>
            <a:r>
              <a:rPr lang="hu-HU" sz="2400" b="1" dirty="0" smtClean="0">
                <a:solidFill>
                  <a:srgbClr val="0000FF"/>
                </a:solidFill>
              </a:rPr>
              <a:t> </a:t>
            </a:r>
            <a:r>
              <a:rPr lang="hu-HU" sz="2400" b="1" dirty="0" err="1" smtClean="0">
                <a:solidFill>
                  <a:srgbClr val="0000FF"/>
                </a:solidFill>
              </a:rPr>
              <a:t>migration</a:t>
            </a:r>
            <a:r>
              <a:rPr lang="hu-HU" sz="2400" b="1" dirty="0" smtClean="0">
                <a:solidFill>
                  <a:srgbClr val="0000FF"/>
                </a:solidFill>
              </a:rPr>
              <a:t> of </a:t>
            </a:r>
            <a:r>
              <a:rPr lang="hu-HU" sz="2400" b="1" dirty="0" err="1" smtClean="0">
                <a:solidFill>
                  <a:srgbClr val="0000FF"/>
                </a:solidFill>
              </a:rPr>
              <a:t>Zn</a:t>
            </a:r>
            <a:r>
              <a:rPr lang="hu-HU" sz="2400" b="1" dirty="0" smtClean="0">
                <a:solidFill>
                  <a:srgbClr val="0000FF"/>
                </a:solidFill>
              </a:rPr>
              <a:t> </a:t>
            </a:r>
            <a:r>
              <a:rPr lang="hu-HU" sz="2400" b="1" dirty="0" err="1" smtClean="0">
                <a:solidFill>
                  <a:srgbClr val="0000FF"/>
                </a:solidFill>
              </a:rPr>
              <a:t>atoms</a:t>
            </a:r>
            <a:r>
              <a:rPr lang="hu-HU" sz="2400" b="1" dirty="0" smtClean="0">
                <a:solidFill>
                  <a:srgbClr val="0000FF"/>
                </a:solidFill>
              </a:rPr>
              <a:t> </a:t>
            </a:r>
            <a:r>
              <a:rPr lang="hu-HU" sz="2400" b="1" dirty="0" err="1" smtClean="0">
                <a:solidFill>
                  <a:srgbClr val="0000FF"/>
                </a:solidFill>
              </a:rPr>
              <a:t>to</a:t>
            </a:r>
            <a:r>
              <a:rPr lang="hu-HU" sz="2400" b="1" dirty="0" smtClean="0">
                <a:solidFill>
                  <a:srgbClr val="0000FF"/>
                </a:solidFill>
              </a:rPr>
              <a:t> </a:t>
            </a:r>
            <a:r>
              <a:rPr lang="hu-HU" sz="2400" b="1" dirty="0" err="1" smtClean="0">
                <a:solidFill>
                  <a:srgbClr val="0000FF"/>
                </a:solidFill>
              </a:rPr>
              <a:t>the</a:t>
            </a:r>
            <a:r>
              <a:rPr lang="hu-HU" sz="2400" b="1" dirty="0" smtClean="0">
                <a:solidFill>
                  <a:srgbClr val="0000FF"/>
                </a:solidFill>
              </a:rPr>
              <a:t> </a:t>
            </a:r>
            <a:r>
              <a:rPr lang="hu-HU" sz="2400" b="1" dirty="0" err="1" smtClean="0">
                <a:solidFill>
                  <a:srgbClr val="0000FF"/>
                </a:solidFill>
              </a:rPr>
              <a:t>grain</a:t>
            </a:r>
            <a:r>
              <a:rPr lang="hu-HU" sz="2400" b="1" dirty="0" smtClean="0">
                <a:solidFill>
                  <a:srgbClr val="0000FF"/>
                </a:solidFill>
              </a:rPr>
              <a:t> </a:t>
            </a:r>
            <a:r>
              <a:rPr lang="hu-HU" sz="2400" b="1" dirty="0" err="1" smtClean="0">
                <a:solidFill>
                  <a:srgbClr val="0000FF"/>
                </a:solidFill>
              </a:rPr>
              <a:t>boundaries</a:t>
            </a:r>
            <a:r>
              <a:rPr lang="hu-HU" sz="2400" b="1" dirty="0" smtClean="0">
                <a:solidFill>
                  <a:srgbClr val="0000FF"/>
                </a:solidFill>
              </a:rPr>
              <a:t>. The </a:t>
            </a:r>
            <a:r>
              <a:rPr lang="hu-HU" sz="2400" b="1" dirty="0" err="1" smtClean="0">
                <a:solidFill>
                  <a:srgbClr val="0000FF"/>
                </a:solidFill>
              </a:rPr>
              <a:t>diffusion</a:t>
            </a:r>
            <a:r>
              <a:rPr lang="hu-HU" sz="2400" b="1" dirty="0" smtClean="0">
                <a:solidFill>
                  <a:srgbClr val="0000FF"/>
                </a:solidFill>
              </a:rPr>
              <a:t> of </a:t>
            </a:r>
            <a:r>
              <a:rPr lang="hu-HU" sz="2400" b="1" dirty="0" err="1" smtClean="0">
                <a:solidFill>
                  <a:srgbClr val="0000FF"/>
                </a:solidFill>
              </a:rPr>
              <a:t>Zn</a:t>
            </a:r>
            <a:r>
              <a:rPr lang="hu-HU" sz="2400" b="1" dirty="0" smtClean="0">
                <a:solidFill>
                  <a:srgbClr val="0000FF"/>
                </a:solidFill>
              </a:rPr>
              <a:t> </a:t>
            </a:r>
            <a:r>
              <a:rPr lang="hu-HU" sz="2400" b="1" dirty="0" err="1" smtClean="0">
                <a:solidFill>
                  <a:srgbClr val="0000FF"/>
                </a:solidFill>
              </a:rPr>
              <a:t>along</a:t>
            </a:r>
            <a:r>
              <a:rPr lang="hu-HU" sz="2400" b="1" dirty="0" smtClean="0">
                <a:solidFill>
                  <a:srgbClr val="0000FF"/>
                </a:solidFill>
              </a:rPr>
              <a:t> </a:t>
            </a:r>
            <a:r>
              <a:rPr lang="hu-HU" sz="2400" b="1" dirty="0" err="1" smtClean="0">
                <a:solidFill>
                  <a:srgbClr val="0000FF"/>
                </a:solidFill>
              </a:rPr>
              <a:t>boundaries</a:t>
            </a:r>
            <a:r>
              <a:rPr lang="hu-HU" sz="2400" b="1" dirty="0" smtClean="0">
                <a:solidFill>
                  <a:srgbClr val="0000FF"/>
                </a:solidFill>
              </a:rPr>
              <a:t> </a:t>
            </a:r>
            <a:r>
              <a:rPr lang="hu-HU" sz="2400" b="1" dirty="0" err="1" smtClean="0">
                <a:solidFill>
                  <a:srgbClr val="0000FF"/>
                </a:solidFill>
              </a:rPr>
              <a:t>then</a:t>
            </a:r>
            <a:r>
              <a:rPr lang="hu-HU" sz="2400" b="1" dirty="0" smtClean="0">
                <a:solidFill>
                  <a:srgbClr val="0000FF"/>
                </a:solidFill>
              </a:rPr>
              <a:t> </a:t>
            </a:r>
            <a:r>
              <a:rPr lang="hu-HU" sz="2400" b="1" dirty="0" err="1" smtClean="0">
                <a:solidFill>
                  <a:srgbClr val="0000FF"/>
                </a:solidFill>
              </a:rPr>
              <a:t>enhanced</a:t>
            </a:r>
            <a:r>
              <a:rPr lang="hu-HU" sz="2400" b="1" dirty="0" smtClean="0">
                <a:solidFill>
                  <a:srgbClr val="0000FF"/>
                </a:solidFill>
              </a:rPr>
              <a:t> </a:t>
            </a:r>
            <a:r>
              <a:rPr lang="hu-HU" sz="2400" b="1" dirty="0" err="1" smtClean="0">
                <a:solidFill>
                  <a:srgbClr val="0000FF"/>
                </a:solidFill>
              </a:rPr>
              <a:t>the</a:t>
            </a:r>
            <a:r>
              <a:rPr lang="hu-HU" sz="2400" b="1" dirty="0" smtClean="0">
                <a:solidFill>
                  <a:srgbClr val="0000FF"/>
                </a:solidFill>
              </a:rPr>
              <a:t> </a:t>
            </a:r>
            <a:r>
              <a:rPr lang="hu-HU" sz="2400" b="1" dirty="0" err="1" smtClean="0">
                <a:solidFill>
                  <a:srgbClr val="0000FF"/>
                </a:solidFill>
              </a:rPr>
              <a:t>role</a:t>
            </a:r>
            <a:r>
              <a:rPr lang="hu-HU" sz="2400" b="1" dirty="0" smtClean="0">
                <a:solidFill>
                  <a:srgbClr val="0000FF"/>
                </a:solidFill>
              </a:rPr>
              <a:t> of </a:t>
            </a:r>
            <a:r>
              <a:rPr lang="hu-HU" sz="2400" b="1" dirty="0" err="1" smtClean="0">
                <a:solidFill>
                  <a:srgbClr val="0000FF"/>
                </a:solidFill>
              </a:rPr>
              <a:t>the</a:t>
            </a:r>
            <a:r>
              <a:rPr lang="hu-HU" sz="2400" b="1" dirty="0" smtClean="0">
                <a:solidFill>
                  <a:srgbClr val="0000FF"/>
                </a:solidFill>
              </a:rPr>
              <a:t> GBS </a:t>
            </a:r>
            <a:r>
              <a:rPr lang="hu-HU" sz="2400" b="1" dirty="0" err="1" smtClean="0">
                <a:solidFill>
                  <a:srgbClr val="0000FF"/>
                </a:solidFill>
              </a:rPr>
              <a:t>mechanism</a:t>
            </a:r>
            <a:r>
              <a:rPr lang="hu-HU" sz="2400" b="1" dirty="0" smtClean="0">
                <a:solidFill>
                  <a:srgbClr val="0000FF"/>
                </a:solidFill>
              </a:rPr>
              <a:t>. </a:t>
            </a:r>
          </a:p>
          <a:p>
            <a:pPr marL="0" indent="0">
              <a:spcBef>
                <a:spcPts val="0"/>
              </a:spcBef>
              <a:buNone/>
            </a:pPr>
            <a:endParaRPr lang="hu-HU" sz="2400" b="1" dirty="0" smtClean="0">
              <a:solidFill>
                <a:srgbClr val="0000FF"/>
              </a:solidFill>
            </a:endParaRP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altLang="hu-HU" dirty="0" smtClean="0">
                <a:latin typeface="Lucida Calligraphy" panose="03010101010101010101" pitchFamily="66" charset="0"/>
              </a:rPr>
              <a:t>BNM-2019, Ufa, </a:t>
            </a:r>
            <a:r>
              <a:rPr lang="hu-HU" altLang="hu-HU" dirty="0" err="1" smtClean="0">
                <a:latin typeface="Lucida Calligraphy" panose="03010101010101010101" pitchFamily="66" charset="0"/>
              </a:rPr>
              <a:t>Russia</a:t>
            </a:r>
            <a:endParaRPr lang="hu-HU" altLang="hu-HU" dirty="0" smtClean="0">
              <a:latin typeface="Lucida Calligraphy" panose="03010101010101010101" pitchFamily="66" charset="0"/>
            </a:endParaRPr>
          </a:p>
          <a:p>
            <a:pPr>
              <a:defRPr/>
            </a:pPr>
            <a:r>
              <a:rPr lang="hu-HU" altLang="hu-HU" dirty="0" err="1" smtClean="0">
                <a:latin typeface="Lucida Calligraphy" panose="03010101010101010101" pitchFamily="66" charset="0"/>
              </a:rPr>
              <a:t>September</a:t>
            </a:r>
            <a:r>
              <a:rPr lang="hu-HU" altLang="hu-HU" dirty="0" smtClean="0">
                <a:latin typeface="Lucida Calligraphy" panose="03010101010101010101" pitchFamily="66" charset="0"/>
              </a:rPr>
              <a:t> 25-27, 2019</a:t>
            </a:r>
            <a:endParaRPr lang="en-US" altLang="hu-HU" dirty="0"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9690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0" y="76200"/>
            <a:ext cx="4314030" cy="380999"/>
          </a:xfrm>
        </p:spPr>
        <p:txBody>
          <a:bodyPr/>
          <a:lstStyle/>
          <a:p>
            <a:pPr algn="r">
              <a:lnSpc>
                <a:spcPct val="150000"/>
              </a:lnSpc>
            </a:pPr>
            <a:r>
              <a:rPr lang="hu-HU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New </a:t>
            </a:r>
            <a:r>
              <a:rPr lang="hu-HU" sz="1600" i="1" u="sng" dirty="0" err="1">
                <a:solidFill>
                  <a:srgbClr val="FF0000"/>
                </a:solidFill>
                <a:latin typeface="Footlight MT Light" panose="0204060206030A020304" pitchFamily="18" charset="0"/>
              </a:rPr>
              <a:t>results</a:t>
            </a:r>
            <a:r>
              <a:rPr lang="hu-HU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: </a:t>
            </a:r>
            <a:r>
              <a:rPr lang="en-US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Ultrafine-grained </a:t>
            </a:r>
            <a:r>
              <a:rPr lang="en-US" sz="1600" i="1" u="sng" dirty="0" err="1">
                <a:solidFill>
                  <a:srgbClr val="FF0000"/>
                </a:solidFill>
                <a:latin typeface="Footlight MT Light" panose="0204060206030A020304" pitchFamily="18" charset="0"/>
              </a:rPr>
              <a:t>AlZnMg</a:t>
            </a:r>
            <a:r>
              <a:rPr lang="en-US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 alloys</a:t>
            </a:r>
            <a: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  <a:t/>
            </a:r>
            <a:b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</a:br>
            <a:r>
              <a:rPr lang="hu-HU" sz="2400" dirty="0"/>
              <a:t>	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52400" y="533400"/>
            <a:ext cx="8839199" cy="5643563"/>
          </a:xfrm>
        </p:spPr>
        <p:txBody>
          <a:bodyPr/>
          <a:lstStyle/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hu-HU" sz="2400" b="1" i="1" u="sng" dirty="0" err="1" smtClean="0">
                <a:solidFill>
                  <a:srgbClr val="FF0000"/>
                </a:solidFill>
              </a:rPr>
              <a:t>Possible</a:t>
            </a:r>
            <a:r>
              <a:rPr lang="hu-HU" sz="2400" b="1" i="1" u="sng" dirty="0" smtClean="0">
                <a:solidFill>
                  <a:srgbClr val="FF0000"/>
                </a:solidFill>
              </a:rPr>
              <a:t> </a:t>
            </a:r>
            <a:r>
              <a:rPr lang="hu-HU" sz="2400" b="1" i="1" u="sng" dirty="0" err="1" smtClean="0">
                <a:solidFill>
                  <a:srgbClr val="FF0000"/>
                </a:solidFill>
              </a:rPr>
              <a:t>deformation</a:t>
            </a:r>
            <a:r>
              <a:rPr lang="hu-HU" sz="2400" b="1" i="1" u="sng" dirty="0" smtClean="0">
                <a:solidFill>
                  <a:srgbClr val="FF0000"/>
                </a:solidFill>
              </a:rPr>
              <a:t> </a:t>
            </a:r>
            <a:r>
              <a:rPr lang="hu-HU" sz="2400" b="1" i="1" u="sng" dirty="0" err="1" smtClean="0">
                <a:solidFill>
                  <a:srgbClr val="FF0000"/>
                </a:solidFill>
              </a:rPr>
              <a:t>mechanisms</a:t>
            </a:r>
            <a:r>
              <a:rPr lang="hu-HU" sz="2400" b="1" i="1" u="sng" dirty="0" smtClean="0">
                <a:solidFill>
                  <a:srgbClr val="FF0000"/>
                </a:solidFill>
              </a:rPr>
              <a:t> of </a:t>
            </a:r>
            <a:r>
              <a:rPr lang="hu-HU" sz="2400" b="1" i="1" u="sng" dirty="0" err="1" smtClean="0">
                <a:solidFill>
                  <a:srgbClr val="FF0000"/>
                </a:solidFill>
              </a:rPr>
              <a:t>superplastic</a:t>
            </a:r>
            <a:r>
              <a:rPr lang="hu-HU" sz="2400" b="1" i="1" u="sng" dirty="0" smtClean="0">
                <a:solidFill>
                  <a:srgbClr val="FF0000"/>
                </a:solidFill>
              </a:rPr>
              <a:t> </a:t>
            </a:r>
            <a:r>
              <a:rPr lang="hu-HU" sz="2400" b="1" i="1" u="sng" dirty="0" err="1" smtClean="0">
                <a:solidFill>
                  <a:srgbClr val="FF0000"/>
                </a:solidFill>
              </a:rPr>
              <a:t>deformation</a:t>
            </a:r>
            <a:r>
              <a:rPr lang="hu-HU" sz="2400" b="1" i="1" u="sng" dirty="0" smtClean="0">
                <a:solidFill>
                  <a:srgbClr val="FF0000"/>
                </a:solidFill>
              </a:rPr>
              <a:t> </a:t>
            </a:r>
            <a:r>
              <a:rPr lang="hu-HU" sz="2400" b="1" i="1" u="sng" dirty="0" err="1" smtClean="0">
                <a:solidFill>
                  <a:srgbClr val="FF0000"/>
                </a:solidFill>
              </a:rPr>
              <a:t>at</a:t>
            </a:r>
            <a:r>
              <a:rPr lang="hu-HU" sz="2400" b="1" i="1" u="sng" dirty="0" smtClean="0">
                <a:solidFill>
                  <a:srgbClr val="FF0000"/>
                </a:solidFill>
              </a:rPr>
              <a:t> </a:t>
            </a:r>
            <a:r>
              <a:rPr lang="hu-HU" sz="2400" b="1" i="1" u="sng" dirty="0" err="1" smtClean="0">
                <a:solidFill>
                  <a:srgbClr val="FF0000"/>
                </a:solidFill>
              </a:rPr>
              <a:t>low</a:t>
            </a:r>
            <a:r>
              <a:rPr lang="hu-HU" sz="2400" b="1" i="1" u="sng" dirty="0" smtClean="0">
                <a:solidFill>
                  <a:srgbClr val="FF0000"/>
                </a:solidFill>
              </a:rPr>
              <a:t> </a:t>
            </a:r>
            <a:r>
              <a:rPr lang="hu-HU" sz="2400" b="1" i="1" u="sng" dirty="0" err="1" smtClean="0">
                <a:solidFill>
                  <a:srgbClr val="FF0000"/>
                </a:solidFill>
              </a:rPr>
              <a:t>temperature</a:t>
            </a:r>
            <a:r>
              <a:rPr lang="hu-HU" sz="2400" b="1" i="1" u="sng" dirty="0" smtClean="0">
                <a:solidFill>
                  <a:srgbClr val="FF0000"/>
                </a:solidFill>
              </a:rPr>
              <a:t> in UFG </a:t>
            </a:r>
            <a:r>
              <a:rPr lang="hu-HU" sz="2400" b="1" i="1" u="sng" dirty="0" err="1" smtClean="0">
                <a:solidFill>
                  <a:srgbClr val="FF0000"/>
                </a:solidFill>
              </a:rPr>
              <a:t>AlZnMgZr</a:t>
            </a:r>
            <a:endParaRPr lang="hu-HU" sz="2400" b="1" i="1" u="sng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endParaRPr lang="hu-HU" sz="2400" b="1" dirty="0" smtClean="0"/>
          </a:p>
          <a:p>
            <a:pPr marL="0" indent="0">
              <a:spcBef>
                <a:spcPts val="0"/>
              </a:spcBef>
              <a:buNone/>
            </a:pPr>
            <a:r>
              <a:rPr lang="hu-HU" sz="2400" b="1" dirty="0">
                <a:solidFill>
                  <a:srgbClr val="0000FF"/>
                </a:solidFill>
              </a:rPr>
              <a:t>	</a:t>
            </a:r>
            <a:r>
              <a:rPr lang="hu-HU" sz="2400" b="1" dirty="0" err="1" smtClean="0">
                <a:solidFill>
                  <a:srgbClr val="0000FF"/>
                </a:solidFill>
              </a:rPr>
              <a:t>Significant</a:t>
            </a:r>
            <a:r>
              <a:rPr lang="hu-HU" sz="2400" b="1" dirty="0" smtClean="0">
                <a:solidFill>
                  <a:srgbClr val="0000FF"/>
                </a:solidFill>
              </a:rPr>
              <a:t> </a:t>
            </a:r>
            <a:r>
              <a:rPr lang="hu-HU" sz="2400" b="1" dirty="0" err="1" smtClean="0">
                <a:solidFill>
                  <a:srgbClr val="0000FF"/>
                </a:solidFill>
              </a:rPr>
              <a:t>difference</a:t>
            </a:r>
            <a:r>
              <a:rPr lang="hu-HU" sz="2400" b="1" dirty="0">
                <a:solidFill>
                  <a:srgbClr val="0000FF"/>
                </a:solidFill>
              </a:rPr>
              <a:t> </a:t>
            </a:r>
            <a:r>
              <a:rPr lang="hu-HU" sz="2400" b="1" dirty="0" err="1">
                <a:solidFill>
                  <a:srgbClr val="0000FF"/>
                </a:solidFill>
              </a:rPr>
              <a:t>between</a:t>
            </a:r>
            <a:r>
              <a:rPr lang="hu-HU" sz="2400" b="1" dirty="0">
                <a:solidFill>
                  <a:srgbClr val="0000FF"/>
                </a:solidFill>
              </a:rPr>
              <a:t> </a:t>
            </a:r>
            <a:r>
              <a:rPr lang="hu-HU" sz="2400" b="1" dirty="0" err="1">
                <a:solidFill>
                  <a:srgbClr val="0000FF"/>
                </a:solidFill>
              </a:rPr>
              <a:t>the</a:t>
            </a:r>
            <a:r>
              <a:rPr lang="hu-HU" sz="2400" b="1" dirty="0">
                <a:solidFill>
                  <a:srgbClr val="0000FF"/>
                </a:solidFill>
              </a:rPr>
              <a:t> </a:t>
            </a:r>
            <a:r>
              <a:rPr lang="hu-HU" sz="2400" b="1" dirty="0" smtClean="0">
                <a:solidFill>
                  <a:srgbClr val="0000FF"/>
                </a:solidFill>
              </a:rPr>
              <a:t>SRS and </a:t>
            </a:r>
            <a:r>
              <a:rPr lang="hu-HU" sz="2400" b="1" dirty="0" err="1" smtClean="0">
                <a:solidFill>
                  <a:srgbClr val="0000FF"/>
                </a:solidFill>
              </a:rPr>
              <a:t>ductility</a:t>
            </a:r>
            <a:r>
              <a:rPr lang="hu-HU" sz="2400" b="1" dirty="0" smtClean="0">
                <a:solidFill>
                  <a:srgbClr val="0000FF"/>
                </a:solidFill>
              </a:rPr>
              <a:t> </a:t>
            </a:r>
            <a:r>
              <a:rPr lang="hu-HU" sz="2400" b="1" dirty="0">
                <a:solidFill>
                  <a:srgbClr val="0000FF"/>
                </a:solidFill>
              </a:rPr>
              <a:t>of </a:t>
            </a:r>
            <a:r>
              <a:rPr lang="hu-HU" sz="2400" b="1" dirty="0" err="1">
                <a:solidFill>
                  <a:srgbClr val="0000FF"/>
                </a:solidFill>
              </a:rPr>
              <a:t>the</a:t>
            </a:r>
            <a:r>
              <a:rPr lang="hu-HU" sz="2400" b="1" dirty="0">
                <a:solidFill>
                  <a:srgbClr val="0000FF"/>
                </a:solidFill>
              </a:rPr>
              <a:t> HPT- and ECAP-</a:t>
            </a:r>
            <a:r>
              <a:rPr lang="hu-HU" sz="2400" b="1" dirty="0" err="1">
                <a:solidFill>
                  <a:srgbClr val="0000FF"/>
                </a:solidFill>
              </a:rPr>
              <a:t>processed</a:t>
            </a:r>
            <a:r>
              <a:rPr lang="hu-HU" sz="2400" b="1" dirty="0">
                <a:solidFill>
                  <a:srgbClr val="0000FF"/>
                </a:solidFill>
              </a:rPr>
              <a:t> </a:t>
            </a:r>
            <a:r>
              <a:rPr lang="hu-HU" sz="2400" b="1" dirty="0" err="1">
                <a:solidFill>
                  <a:srgbClr val="0000FF"/>
                </a:solidFill>
              </a:rPr>
              <a:t>samples</a:t>
            </a:r>
            <a:r>
              <a:rPr lang="hu-HU" sz="2400" b="1" dirty="0">
                <a:solidFill>
                  <a:srgbClr val="0000FF"/>
                </a:solidFill>
              </a:rPr>
              <a:t> </a:t>
            </a:r>
            <a:r>
              <a:rPr lang="hu-HU" sz="2400" b="1" dirty="0" err="1" smtClean="0">
                <a:solidFill>
                  <a:srgbClr val="0000FF"/>
                </a:solidFill>
              </a:rPr>
              <a:t>deformed</a:t>
            </a:r>
            <a:r>
              <a:rPr lang="hu-HU" sz="2400" b="1" dirty="0" smtClean="0">
                <a:solidFill>
                  <a:srgbClr val="0000FF"/>
                </a:solidFill>
              </a:rPr>
              <a:t> </a:t>
            </a:r>
            <a:r>
              <a:rPr lang="hu-HU" sz="2400" b="1" dirty="0" err="1">
                <a:solidFill>
                  <a:srgbClr val="0000FF"/>
                </a:solidFill>
              </a:rPr>
              <a:t>at</a:t>
            </a:r>
            <a:r>
              <a:rPr lang="hu-HU" sz="2400" b="1" dirty="0">
                <a:solidFill>
                  <a:srgbClr val="0000FF"/>
                </a:solidFill>
              </a:rPr>
              <a:t> 120 </a:t>
            </a:r>
            <a:r>
              <a:rPr lang="hu-HU" sz="2400" b="1" dirty="0" err="1">
                <a:solidFill>
                  <a:srgbClr val="0000FF"/>
                </a:solidFill>
              </a:rPr>
              <a:t>or</a:t>
            </a:r>
            <a:r>
              <a:rPr lang="hu-HU" sz="2400" b="1" dirty="0">
                <a:solidFill>
                  <a:srgbClr val="0000FF"/>
                </a:solidFill>
              </a:rPr>
              <a:t> 170</a:t>
            </a:r>
            <a:r>
              <a:rPr lang="en-US" sz="2400" b="1" baseline="30000" dirty="0" err="1" smtClean="0">
                <a:solidFill>
                  <a:srgbClr val="0000FF"/>
                </a:solidFill>
              </a:rPr>
              <a:t>o</a:t>
            </a:r>
            <a:r>
              <a:rPr lang="en-US" sz="2400" b="1" dirty="0" err="1" smtClean="0">
                <a:solidFill>
                  <a:srgbClr val="0000FF"/>
                </a:solidFill>
              </a:rPr>
              <a:t>C</a:t>
            </a:r>
            <a:r>
              <a:rPr lang="hu-HU" sz="2400" b="1" dirty="0" smtClean="0">
                <a:solidFill>
                  <a:srgbClr val="0000FF"/>
                </a:solidFill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endParaRPr lang="hu-HU" sz="2400" b="1" dirty="0" smtClean="0">
              <a:solidFill>
                <a:srgbClr val="0000FF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hu-HU" sz="2400" b="1" dirty="0">
                <a:solidFill>
                  <a:srgbClr val="0000FF"/>
                </a:solidFill>
              </a:rPr>
              <a:t>	</a:t>
            </a:r>
            <a:r>
              <a:rPr lang="hu-HU" sz="2400" b="1" dirty="0" err="1" smtClean="0">
                <a:solidFill>
                  <a:srgbClr val="0000FF"/>
                </a:solidFill>
              </a:rPr>
              <a:t>Significant</a:t>
            </a:r>
            <a:r>
              <a:rPr lang="hu-HU" sz="2400" b="1" dirty="0" smtClean="0">
                <a:solidFill>
                  <a:srgbClr val="0000FF"/>
                </a:solidFill>
              </a:rPr>
              <a:t> </a:t>
            </a:r>
            <a:r>
              <a:rPr lang="hu-HU" sz="2400" b="1" dirty="0" err="1" smtClean="0">
                <a:solidFill>
                  <a:srgbClr val="0000FF"/>
                </a:solidFill>
              </a:rPr>
              <a:t>difference</a:t>
            </a:r>
            <a:r>
              <a:rPr lang="hu-HU" sz="2400" b="1" dirty="0" smtClean="0">
                <a:solidFill>
                  <a:srgbClr val="0000FF"/>
                </a:solidFill>
              </a:rPr>
              <a:t> </a:t>
            </a:r>
            <a:r>
              <a:rPr lang="hu-HU" sz="2400" b="1" dirty="0" err="1" smtClean="0">
                <a:solidFill>
                  <a:srgbClr val="0000FF"/>
                </a:solidFill>
              </a:rPr>
              <a:t>between</a:t>
            </a:r>
            <a:r>
              <a:rPr lang="hu-HU" sz="2400" b="1" dirty="0" smtClean="0">
                <a:solidFill>
                  <a:srgbClr val="0000FF"/>
                </a:solidFill>
              </a:rPr>
              <a:t> </a:t>
            </a:r>
            <a:r>
              <a:rPr lang="hu-HU" sz="2400" b="1" dirty="0" err="1" smtClean="0">
                <a:solidFill>
                  <a:srgbClr val="0000FF"/>
                </a:solidFill>
              </a:rPr>
              <a:t>the</a:t>
            </a:r>
            <a:r>
              <a:rPr lang="hu-HU" sz="2400" b="1" dirty="0" smtClean="0">
                <a:solidFill>
                  <a:srgbClr val="0000FF"/>
                </a:solidFill>
              </a:rPr>
              <a:t> </a:t>
            </a:r>
            <a:r>
              <a:rPr lang="hu-HU" sz="2400" b="1" dirty="0" err="1" smtClean="0">
                <a:solidFill>
                  <a:srgbClr val="0000FF"/>
                </a:solidFill>
              </a:rPr>
              <a:t>microstructure</a:t>
            </a:r>
            <a:r>
              <a:rPr lang="hu-HU" sz="2400" b="1" dirty="0" smtClean="0">
                <a:solidFill>
                  <a:srgbClr val="0000FF"/>
                </a:solidFill>
              </a:rPr>
              <a:t> of </a:t>
            </a:r>
            <a:r>
              <a:rPr lang="hu-HU" sz="2400" b="1" dirty="0" err="1" smtClean="0">
                <a:solidFill>
                  <a:srgbClr val="0000FF"/>
                </a:solidFill>
              </a:rPr>
              <a:t>the</a:t>
            </a:r>
            <a:r>
              <a:rPr lang="hu-HU" sz="2400" b="1" dirty="0" smtClean="0">
                <a:solidFill>
                  <a:srgbClr val="0000FF"/>
                </a:solidFill>
              </a:rPr>
              <a:t> HPT- and ECAP-</a:t>
            </a:r>
            <a:r>
              <a:rPr lang="hu-HU" sz="2400" b="1" dirty="0" err="1" smtClean="0">
                <a:solidFill>
                  <a:srgbClr val="0000FF"/>
                </a:solidFill>
              </a:rPr>
              <a:t>processed</a:t>
            </a:r>
            <a:r>
              <a:rPr lang="hu-HU" sz="2400" b="1" dirty="0" smtClean="0">
                <a:solidFill>
                  <a:srgbClr val="0000FF"/>
                </a:solidFill>
              </a:rPr>
              <a:t> </a:t>
            </a:r>
            <a:r>
              <a:rPr lang="hu-HU" sz="2400" b="1" dirty="0" err="1" smtClean="0">
                <a:solidFill>
                  <a:srgbClr val="0000FF"/>
                </a:solidFill>
              </a:rPr>
              <a:t>samples</a:t>
            </a:r>
            <a:r>
              <a:rPr lang="hu-HU" sz="2400" b="1" dirty="0" smtClean="0">
                <a:solidFill>
                  <a:srgbClr val="0000FF"/>
                </a:solidFill>
              </a:rPr>
              <a:t> </a:t>
            </a:r>
            <a:r>
              <a:rPr lang="hu-HU" sz="2400" b="1" dirty="0" err="1" smtClean="0">
                <a:solidFill>
                  <a:srgbClr val="0000FF"/>
                </a:solidFill>
              </a:rPr>
              <a:t>after</a:t>
            </a:r>
            <a:r>
              <a:rPr lang="hu-HU" sz="2400" b="1" dirty="0" smtClean="0">
                <a:solidFill>
                  <a:srgbClr val="0000FF"/>
                </a:solidFill>
              </a:rPr>
              <a:t> </a:t>
            </a:r>
            <a:r>
              <a:rPr lang="hu-HU" sz="2400" b="1" dirty="0" err="1" smtClean="0">
                <a:solidFill>
                  <a:srgbClr val="0000FF"/>
                </a:solidFill>
              </a:rPr>
              <a:t>the</a:t>
            </a:r>
            <a:r>
              <a:rPr lang="hu-HU" sz="2400" b="1" dirty="0" smtClean="0">
                <a:solidFill>
                  <a:srgbClr val="0000FF"/>
                </a:solidFill>
              </a:rPr>
              <a:t> </a:t>
            </a:r>
            <a:r>
              <a:rPr lang="hu-HU" sz="2400" b="1" dirty="0" err="1" smtClean="0">
                <a:solidFill>
                  <a:srgbClr val="0000FF"/>
                </a:solidFill>
              </a:rPr>
              <a:t>same</a:t>
            </a:r>
            <a:r>
              <a:rPr lang="hu-HU" sz="2400" b="1" dirty="0" smtClean="0">
                <a:solidFill>
                  <a:srgbClr val="0000FF"/>
                </a:solidFill>
              </a:rPr>
              <a:t> </a:t>
            </a:r>
            <a:r>
              <a:rPr lang="hu-HU" sz="2400" b="1" dirty="0" err="1" smtClean="0">
                <a:solidFill>
                  <a:srgbClr val="0000FF"/>
                </a:solidFill>
              </a:rPr>
              <a:t>aging</a:t>
            </a:r>
            <a:r>
              <a:rPr lang="hu-HU" sz="2400" b="1" dirty="0" smtClean="0">
                <a:solidFill>
                  <a:srgbClr val="0000FF"/>
                </a:solidFill>
              </a:rPr>
              <a:t> </a:t>
            </a:r>
            <a:r>
              <a:rPr lang="hu-HU" sz="2400" b="1" dirty="0" err="1" smtClean="0">
                <a:solidFill>
                  <a:srgbClr val="0000FF"/>
                </a:solidFill>
              </a:rPr>
              <a:t>at</a:t>
            </a:r>
            <a:r>
              <a:rPr lang="hu-HU" sz="2400" b="1" dirty="0">
                <a:solidFill>
                  <a:srgbClr val="0000FF"/>
                </a:solidFill>
              </a:rPr>
              <a:t> </a:t>
            </a:r>
            <a:r>
              <a:rPr lang="hu-HU" sz="2400" b="1" dirty="0" smtClean="0">
                <a:solidFill>
                  <a:srgbClr val="0000FF"/>
                </a:solidFill>
              </a:rPr>
              <a:t>120 </a:t>
            </a:r>
            <a:r>
              <a:rPr lang="hu-HU" sz="2400" b="1" dirty="0" err="1" smtClean="0">
                <a:solidFill>
                  <a:srgbClr val="0000FF"/>
                </a:solidFill>
              </a:rPr>
              <a:t>or</a:t>
            </a:r>
            <a:r>
              <a:rPr lang="hu-HU" sz="2400" b="1" dirty="0" smtClean="0">
                <a:solidFill>
                  <a:srgbClr val="0000FF"/>
                </a:solidFill>
              </a:rPr>
              <a:t> 170</a:t>
            </a:r>
            <a:r>
              <a:rPr lang="en-US" sz="2400" b="1" baseline="30000" dirty="0" err="1">
                <a:solidFill>
                  <a:srgbClr val="0000FF"/>
                </a:solidFill>
              </a:rPr>
              <a:t>o</a:t>
            </a:r>
            <a:r>
              <a:rPr lang="en-US" sz="2400" b="1" dirty="0" err="1">
                <a:solidFill>
                  <a:srgbClr val="0000FF"/>
                </a:solidFill>
              </a:rPr>
              <a:t>C</a:t>
            </a:r>
            <a:r>
              <a:rPr lang="hu-HU" sz="2400" b="1" dirty="0">
                <a:solidFill>
                  <a:srgbClr val="0000FF"/>
                </a:solidFill>
              </a:rPr>
              <a:t> </a:t>
            </a:r>
            <a:r>
              <a:rPr lang="hu-HU" sz="2400" b="1" dirty="0" err="1" smtClean="0">
                <a:solidFill>
                  <a:srgbClr val="0000FF"/>
                </a:solidFill>
              </a:rPr>
              <a:t>for</a:t>
            </a:r>
            <a:r>
              <a:rPr lang="hu-HU" sz="2400" b="1" dirty="0" smtClean="0">
                <a:solidFill>
                  <a:srgbClr val="0000FF"/>
                </a:solidFill>
              </a:rPr>
              <a:t> 2 h.</a:t>
            </a:r>
          </a:p>
          <a:p>
            <a:pPr marL="0" indent="0">
              <a:spcBef>
                <a:spcPts val="0"/>
              </a:spcBef>
              <a:buNone/>
            </a:pPr>
            <a:endParaRPr lang="hu-HU" sz="2400" b="1" dirty="0" smtClean="0">
              <a:solidFill>
                <a:srgbClr val="0000FF"/>
              </a:solidFill>
            </a:endParaRP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hu-HU" sz="2400" b="1" u="sng" dirty="0" smtClean="0">
                <a:solidFill>
                  <a:srgbClr val="FF0000"/>
                </a:solidFill>
              </a:rPr>
              <a:t>Main </a:t>
            </a:r>
            <a:r>
              <a:rPr lang="hu-HU" sz="2400" b="1" u="sng" dirty="0" err="1">
                <a:solidFill>
                  <a:srgbClr val="FF0000"/>
                </a:solidFill>
              </a:rPr>
              <a:t>mechanisms</a:t>
            </a:r>
            <a:r>
              <a:rPr lang="hu-HU" sz="2400" b="1" u="sng" dirty="0">
                <a:solidFill>
                  <a:srgbClr val="FF0000"/>
                </a:solidFill>
              </a:rPr>
              <a:t> of </a:t>
            </a:r>
            <a:r>
              <a:rPr lang="hu-HU" sz="2400" b="1" u="sng" dirty="0" err="1">
                <a:solidFill>
                  <a:srgbClr val="FF0000"/>
                </a:solidFill>
              </a:rPr>
              <a:t>superplastic</a:t>
            </a:r>
            <a:r>
              <a:rPr lang="hu-HU" sz="2400" b="1" u="sng" dirty="0">
                <a:solidFill>
                  <a:srgbClr val="FF0000"/>
                </a:solidFill>
              </a:rPr>
              <a:t> </a:t>
            </a:r>
            <a:r>
              <a:rPr lang="hu-HU" sz="2400" b="1" u="sng" dirty="0" err="1">
                <a:solidFill>
                  <a:srgbClr val="FF0000"/>
                </a:solidFill>
              </a:rPr>
              <a:t>deformation</a:t>
            </a:r>
            <a:r>
              <a:rPr lang="hu-HU" sz="2400" b="1" u="sng" dirty="0">
                <a:solidFill>
                  <a:srgbClr val="FF0000"/>
                </a:solidFill>
              </a:rPr>
              <a:t>:</a:t>
            </a:r>
          </a:p>
          <a:p>
            <a:pPr marL="0" indent="0">
              <a:spcBef>
                <a:spcPts val="0"/>
              </a:spcBef>
              <a:buNone/>
            </a:pPr>
            <a:r>
              <a:rPr lang="hu-HU" sz="2400" dirty="0"/>
              <a:t>           			</a:t>
            </a:r>
            <a:r>
              <a:rPr lang="hu-HU" sz="2400" b="1" i="1" dirty="0" err="1">
                <a:solidFill>
                  <a:srgbClr val="0000FF"/>
                </a:solidFill>
              </a:rPr>
              <a:t>Grain</a:t>
            </a:r>
            <a:r>
              <a:rPr lang="hu-HU" sz="2400" b="1" i="1" dirty="0">
                <a:solidFill>
                  <a:srgbClr val="0000FF"/>
                </a:solidFill>
              </a:rPr>
              <a:t> </a:t>
            </a:r>
            <a:r>
              <a:rPr lang="hu-HU" sz="2400" b="1" i="1" dirty="0" err="1">
                <a:solidFill>
                  <a:srgbClr val="0000FF"/>
                </a:solidFill>
              </a:rPr>
              <a:t>boundary</a:t>
            </a:r>
            <a:r>
              <a:rPr lang="hu-HU" sz="2400" b="1" i="1" dirty="0">
                <a:solidFill>
                  <a:srgbClr val="0000FF"/>
                </a:solidFill>
              </a:rPr>
              <a:t> </a:t>
            </a:r>
            <a:r>
              <a:rPr lang="hu-HU" sz="2400" b="1" i="1" dirty="0" err="1">
                <a:solidFill>
                  <a:srgbClr val="0000FF"/>
                </a:solidFill>
              </a:rPr>
              <a:t>sliding</a:t>
            </a:r>
            <a:r>
              <a:rPr lang="hu-HU" sz="2400" b="1" i="1" dirty="0">
                <a:solidFill>
                  <a:srgbClr val="0000FF"/>
                </a:solidFill>
              </a:rPr>
              <a:t> (GBS)</a:t>
            </a:r>
          </a:p>
          <a:p>
            <a:pPr marL="0" indent="0">
              <a:spcBef>
                <a:spcPts val="0"/>
              </a:spcBef>
              <a:buNone/>
            </a:pPr>
            <a:r>
              <a:rPr lang="hu-HU" sz="2400" b="1" i="1" dirty="0">
                <a:solidFill>
                  <a:srgbClr val="0000FF"/>
                </a:solidFill>
              </a:rPr>
              <a:t>          </a:t>
            </a:r>
            <a:r>
              <a:rPr lang="hu-HU" sz="2400" b="1" i="1" dirty="0" err="1">
                <a:solidFill>
                  <a:srgbClr val="0000FF"/>
                </a:solidFill>
              </a:rPr>
              <a:t>controlled</a:t>
            </a:r>
            <a:r>
              <a:rPr lang="hu-HU" sz="2400" b="1" i="1" dirty="0">
                <a:solidFill>
                  <a:srgbClr val="0000FF"/>
                </a:solidFill>
              </a:rPr>
              <a:t> </a:t>
            </a:r>
            <a:r>
              <a:rPr lang="hu-HU" sz="2400" b="1" i="1" dirty="0" err="1">
                <a:solidFill>
                  <a:srgbClr val="0000FF"/>
                </a:solidFill>
              </a:rPr>
              <a:t>by</a:t>
            </a:r>
            <a:r>
              <a:rPr lang="hu-HU" sz="2400" b="1" i="1" dirty="0">
                <a:solidFill>
                  <a:srgbClr val="0000FF"/>
                </a:solidFill>
              </a:rPr>
              <a:t> </a:t>
            </a:r>
            <a:r>
              <a:rPr lang="hu-HU" sz="2400" b="1" i="1" dirty="0" err="1">
                <a:solidFill>
                  <a:srgbClr val="0000FF"/>
                </a:solidFill>
              </a:rPr>
              <a:t>the</a:t>
            </a:r>
            <a:r>
              <a:rPr lang="hu-HU" sz="2400" b="1" i="1" dirty="0">
                <a:solidFill>
                  <a:srgbClr val="0000FF"/>
                </a:solidFill>
              </a:rPr>
              <a:t> </a:t>
            </a:r>
            <a:r>
              <a:rPr lang="hu-HU" sz="2400" b="1" i="1" dirty="0" err="1">
                <a:solidFill>
                  <a:srgbClr val="0000FF"/>
                </a:solidFill>
              </a:rPr>
              <a:t>diffusion</a:t>
            </a:r>
            <a:r>
              <a:rPr lang="hu-HU" sz="2400" b="1" i="1" dirty="0">
                <a:solidFill>
                  <a:srgbClr val="0000FF"/>
                </a:solidFill>
              </a:rPr>
              <a:t> of </a:t>
            </a:r>
            <a:r>
              <a:rPr lang="hu-HU" sz="2400" b="1" i="1" dirty="0" err="1">
                <a:solidFill>
                  <a:srgbClr val="0000FF"/>
                </a:solidFill>
              </a:rPr>
              <a:t>Al</a:t>
            </a:r>
            <a:r>
              <a:rPr lang="hu-HU" sz="2400" b="1" i="1" dirty="0">
                <a:solidFill>
                  <a:srgbClr val="0000FF"/>
                </a:solidFill>
              </a:rPr>
              <a:t> and </a:t>
            </a:r>
            <a:r>
              <a:rPr lang="hu-HU" sz="2400" b="1" i="1" dirty="0" err="1">
                <a:solidFill>
                  <a:srgbClr val="0000FF"/>
                </a:solidFill>
              </a:rPr>
              <a:t>Zn</a:t>
            </a:r>
            <a:r>
              <a:rPr lang="hu-HU" sz="2400" b="1" i="1" dirty="0">
                <a:solidFill>
                  <a:srgbClr val="0000FF"/>
                </a:solidFill>
              </a:rPr>
              <a:t> </a:t>
            </a:r>
            <a:r>
              <a:rPr lang="hu-HU" sz="2400" b="1" i="1" dirty="0" err="1">
                <a:solidFill>
                  <a:srgbClr val="0000FF"/>
                </a:solidFill>
              </a:rPr>
              <a:t>along</a:t>
            </a:r>
            <a:r>
              <a:rPr lang="hu-HU" sz="2400" b="1" i="1" dirty="0">
                <a:solidFill>
                  <a:srgbClr val="0000FF"/>
                </a:solidFill>
              </a:rPr>
              <a:t> </a:t>
            </a:r>
            <a:r>
              <a:rPr lang="hu-HU" sz="2400" b="1" i="1" dirty="0" err="1">
                <a:solidFill>
                  <a:srgbClr val="0000FF"/>
                </a:solidFill>
              </a:rPr>
              <a:t>boundaries</a:t>
            </a:r>
            <a:endParaRPr lang="hu-HU" sz="2400" b="1" i="1" dirty="0">
              <a:solidFill>
                <a:srgbClr val="0000FF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endParaRPr lang="hu-HU" sz="2400" b="1" dirty="0" smtClean="0">
              <a:solidFill>
                <a:srgbClr val="0000FF"/>
              </a:solidFill>
            </a:endParaRP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altLang="hu-HU" dirty="0" smtClean="0">
                <a:latin typeface="Lucida Calligraphy" panose="03010101010101010101" pitchFamily="66" charset="0"/>
              </a:rPr>
              <a:t>BNM-2019, Ufa, </a:t>
            </a:r>
            <a:r>
              <a:rPr lang="hu-HU" altLang="hu-HU" dirty="0" err="1" smtClean="0">
                <a:latin typeface="Lucida Calligraphy" panose="03010101010101010101" pitchFamily="66" charset="0"/>
              </a:rPr>
              <a:t>Russia</a:t>
            </a:r>
            <a:endParaRPr lang="hu-HU" altLang="hu-HU" dirty="0" smtClean="0">
              <a:latin typeface="Lucida Calligraphy" panose="03010101010101010101" pitchFamily="66" charset="0"/>
            </a:endParaRPr>
          </a:p>
          <a:p>
            <a:pPr>
              <a:defRPr/>
            </a:pPr>
            <a:r>
              <a:rPr lang="hu-HU" altLang="hu-HU" dirty="0" err="1" smtClean="0">
                <a:latin typeface="Lucida Calligraphy" panose="03010101010101010101" pitchFamily="66" charset="0"/>
              </a:rPr>
              <a:t>September</a:t>
            </a:r>
            <a:r>
              <a:rPr lang="hu-HU" altLang="hu-HU" dirty="0" smtClean="0">
                <a:latin typeface="Lucida Calligraphy" panose="03010101010101010101" pitchFamily="66" charset="0"/>
              </a:rPr>
              <a:t> 25-27, 2019</a:t>
            </a:r>
            <a:endParaRPr lang="en-US" altLang="hu-HU" dirty="0"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8639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0" y="76200"/>
            <a:ext cx="4314030" cy="380999"/>
          </a:xfrm>
        </p:spPr>
        <p:txBody>
          <a:bodyPr/>
          <a:lstStyle/>
          <a:p>
            <a:pPr algn="r">
              <a:lnSpc>
                <a:spcPct val="150000"/>
              </a:lnSpc>
            </a:pPr>
            <a:r>
              <a:rPr lang="hu-HU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New </a:t>
            </a:r>
            <a:r>
              <a:rPr lang="hu-HU" sz="1600" i="1" u="sng" dirty="0" err="1">
                <a:solidFill>
                  <a:srgbClr val="FF0000"/>
                </a:solidFill>
                <a:latin typeface="Footlight MT Light" panose="0204060206030A020304" pitchFamily="18" charset="0"/>
              </a:rPr>
              <a:t>results</a:t>
            </a:r>
            <a:r>
              <a:rPr lang="hu-HU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: </a:t>
            </a:r>
            <a:r>
              <a:rPr lang="en-US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Ultrafine-grained </a:t>
            </a:r>
            <a:r>
              <a:rPr lang="en-US" sz="1600" i="1" u="sng" dirty="0" err="1">
                <a:solidFill>
                  <a:srgbClr val="FF0000"/>
                </a:solidFill>
                <a:latin typeface="Footlight MT Light" panose="0204060206030A020304" pitchFamily="18" charset="0"/>
              </a:rPr>
              <a:t>AlZnMg</a:t>
            </a:r>
            <a:r>
              <a:rPr lang="en-US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 alloys</a:t>
            </a:r>
            <a: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  <a:t/>
            </a:r>
            <a:b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</a:br>
            <a:r>
              <a:rPr lang="hu-HU" sz="2400" dirty="0"/>
              <a:t>	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533400"/>
                <a:ext cx="8839199" cy="5643563"/>
              </a:xfrm>
            </p:spPr>
            <p:txBody>
              <a:bodyPr/>
              <a:lstStyle/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800" b="1" u="sng" dirty="0" smtClean="0"/>
                  <a:t>Summary</a:t>
                </a:r>
                <a:r>
                  <a:rPr lang="hu-HU" sz="2800" b="1" u="sng" dirty="0" smtClean="0"/>
                  <a:t>: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hu-HU" sz="2000" b="1" dirty="0" smtClean="0"/>
                  <a:t>	</a:t>
                </a:r>
                <a:r>
                  <a:rPr lang="en-US" sz="1800" b="1" dirty="0" smtClean="0"/>
                  <a:t>Microstructure and mechanical properties of an UFG Al-Zn-Mg-</a:t>
                </a:r>
                <a:r>
                  <a:rPr lang="en-US" sz="1800" b="1" dirty="0" err="1" smtClean="0"/>
                  <a:t>Zr</a:t>
                </a:r>
                <a:r>
                  <a:rPr lang="en-US" sz="1800" b="1" dirty="0" smtClean="0"/>
                  <a:t> alloy</a:t>
                </a:r>
                <a:r>
                  <a:rPr lang="hu-HU" sz="1800" b="1" dirty="0" smtClean="0"/>
                  <a:t> </a:t>
                </a:r>
                <a:r>
                  <a:rPr lang="en-US" sz="1800" b="1" dirty="0" smtClean="0"/>
                  <a:t>were studied </a:t>
                </a:r>
                <a:r>
                  <a:rPr lang="hu-HU" sz="1800" b="1" dirty="0" err="1" smtClean="0"/>
                  <a:t>by</a:t>
                </a:r>
                <a:r>
                  <a:rPr lang="hu-HU" sz="1800" b="1" dirty="0" smtClean="0"/>
                  <a:t> </a:t>
                </a:r>
                <a:r>
                  <a:rPr lang="en-US" sz="1800" b="1" dirty="0" smtClean="0"/>
                  <a:t>several</a:t>
                </a:r>
                <a:r>
                  <a:rPr lang="hu-HU" sz="1800" b="1" dirty="0" smtClean="0"/>
                  <a:t> </a:t>
                </a:r>
                <a:r>
                  <a:rPr lang="hu-HU" sz="1800" b="1" dirty="0" err="1" smtClean="0"/>
                  <a:t>methods</a:t>
                </a:r>
                <a:r>
                  <a:rPr lang="hu-HU" sz="1800" b="1" dirty="0" smtClean="0"/>
                  <a:t>. The main </a:t>
                </a:r>
                <a:r>
                  <a:rPr lang="hu-HU" sz="1800" b="1" dirty="0" err="1" smtClean="0"/>
                  <a:t>results</a:t>
                </a:r>
                <a:r>
                  <a:rPr lang="hu-HU" sz="1800" b="1" dirty="0" smtClean="0"/>
                  <a:t> </a:t>
                </a:r>
                <a:r>
                  <a:rPr lang="hu-HU" sz="1800" b="1" dirty="0" err="1" smtClean="0"/>
                  <a:t>can</a:t>
                </a:r>
                <a:r>
                  <a:rPr lang="hu-HU" sz="1800" b="1" dirty="0" smtClean="0"/>
                  <a:t> be </a:t>
                </a:r>
                <a:r>
                  <a:rPr lang="hu-HU" sz="1800" b="1" dirty="0" err="1" smtClean="0"/>
                  <a:t>summarized</a:t>
                </a:r>
                <a:r>
                  <a:rPr lang="hu-HU" sz="1800" b="1" dirty="0" smtClean="0"/>
                  <a:t> </a:t>
                </a:r>
                <a:r>
                  <a:rPr lang="hu-HU" sz="1800" b="1" dirty="0" err="1" smtClean="0"/>
                  <a:t>as</a:t>
                </a:r>
                <a:r>
                  <a:rPr lang="hu-HU" sz="1800" b="1" dirty="0" smtClean="0"/>
                  <a:t> </a:t>
                </a:r>
                <a:r>
                  <a:rPr lang="hu-HU" sz="1800" b="1" dirty="0" err="1" smtClean="0"/>
                  <a:t>followings</a:t>
                </a:r>
                <a:r>
                  <a:rPr lang="hu-HU" sz="1800" b="1" dirty="0" smtClean="0"/>
                  <a:t>: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endParaRPr lang="hu-HU" sz="1800" b="1" dirty="0" smtClean="0"/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hu-HU" sz="1800" b="1" dirty="0" smtClean="0"/>
                  <a:t> 	</a:t>
                </a:r>
                <a:r>
                  <a:rPr lang="en-US" sz="1800" b="1" dirty="0">
                    <a:solidFill>
                      <a:srgbClr val="FF0000"/>
                    </a:solidFill>
                  </a:rPr>
                  <a:t> ● </a:t>
                </a:r>
                <a:r>
                  <a:rPr lang="hu-HU" sz="1800" b="1" dirty="0" smtClean="0">
                    <a:solidFill>
                      <a:schemeClr val="tx1"/>
                    </a:solidFill>
                  </a:rPr>
                  <a:t>The </a:t>
                </a:r>
                <a:r>
                  <a:rPr lang="hu-HU" sz="1800" b="1" dirty="0" err="1" smtClean="0">
                    <a:solidFill>
                      <a:schemeClr val="tx1"/>
                    </a:solidFill>
                  </a:rPr>
                  <a:t>processes</a:t>
                </a:r>
                <a:r>
                  <a:rPr lang="hu-HU" sz="1800" b="1" dirty="0" smtClean="0">
                    <a:solidFill>
                      <a:schemeClr val="tx1"/>
                    </a:solidFill>
                  </a:rPr>
                  <a:t> of ECAP in 4 </a:t>
                </a:r>
                <a:r>
                  <a:rPr lang="hu-HU" sz="1800" b="1" dirty="0" err="1" smtClean="0">
                    <a:solidFill>
                      <a:schemeClr val="tx1"/>
                    </a:solidFill>
                  </a:rPr>
                  <a:t>routes</a:t>
                </a:r>
                <a:r>
                  <a:rPr lang="hu-HU" sz="1800" b="1" dirty="0" smtClean="0">
                    <a:solidFill>
                      <a:schemeClr val="tx1"/>
                    </a:solidFill>
                  </a:rPr>
                  <a:t> </a:t>
                </a:r>
                <a:r>
                  <a:rPr lang="hu-HU" sz="1800" b="1" dirty="0" err="1" smtClean="0">
                    <a:solidFill>
                      <a:schemeClr val="tx1"/>
                    </a:solidFill>
                  </a:rPr>
                  <a:t>Bc</a:t>
                </a:r>
                <a:r>
                  <a:rPr lang="hu-HU" sz="1800" b="1" dirty="0" smtClean="0">
                    <a:solidFill>
                      <a:schemeClr val="tx1"/>
                    </a:solidFill>
                  </a:rPr>
                  <a:t> and of HPT in 10 </a:t>
                </a:r>
                <a:r>
                  <a:rPr lang="hu-HU" sz="1800" b="1" dirty="0" err="1" smtClean="0">
                    <a:solidFill>
                      <a:schemeClr val="tx1"/>
                    </a:solidFill>
                  </a:rPr>
                  <a:t>revolutions</a:t>
                </a:r>
                <a:r>
                  <a:rPr lang="hu-HU" sz="1800" b="1" dirty="0" smtClean="0">
                    <a:solidFill>
                      <a:schemeClr val="tx1"/>
                    </a:solidFill>
                  </a:rPr>
                  <a:t> </a:t>
                </a:r>
                <a:r>
                  <a:rPr lang="hu-HU" sz="1800" b="1" dirty="0" err="1" smtClean="0">
                    <a:solidFill>
                      <a:schemeClr val="tx1"/>
                    </a:solidFill>
                  </a:rPr>
                  <a:t>resulted</a:t>
                </a:r>
                <a:r>
                  <a:rPr lang="hu-HU" sz="1800" b="1" dirty="0" smtClean="0">
                    <a:solidFill>
                      <a:schemeClr val="tx1"/>
                    </a:solidFill>
                  </a:rPr>
                  <a:t> in UFG </a:t>
                </a:r>
                <a:r>
                  <a:rPr lang="hu-HU" sz="1800" b="1" dirty="0" err="1" smtClean="0">
                    <a:solidFill>
                      <a:schemeClr val="tx1"/>
                    </a:solidFill>
                  </a:rPr>
                  <a:t>microstructures</a:t>
                </a:r>
                <a:r>
                  <a:rPr lang="hu-HU" sz="1800" b="1" dirty="0" smtClean="0">
                    <a:solidFill>
                      <a:schemeClr val="tx1"/>
                    </a:solidFill>
                  </a:rPr>
                  <a:t> </a:t>
                </a:r>
                <a:r>
                  <a:rPr lang="hu-HU" sz="1800" b="1" dirty="0" err="1" smtClean="0">
                    <a:solidFill>
                      <a:schemeClr val="tx1"/>
                    </a:solidFill>
                  </a:rPr>
                  <a:t>with</a:t>
                </a:r>
                <a:r>
                  <a:rPr lang="hu-HU" sz="1800" b="1" dirty="0" smtClean="0">
                    <a:solidFill>
                      <a:schemeClr val="tx1"/>
                    </a:solidFill>
                  </a:rPr>
                  <a:t> </a:t>
                </a:r>
                <a:r>
                  <a:rPr lang="hu-HU" sz="1800" b="1" dirty="0" err="1" smtClean="0">
                    <a:solidFill>
                      <a:schemeClr val="tx1"/>
                    </a:solidFill>
                  </a:rPr>
                  <a:t>average</a:t>
                </a:r>
                <a:r>
                  <a:rPr lang="hu-HU" sz="1800" b="1" dirty="0" smtClean="0">
                    <a:solidFill>
                      <a:schemeClr val="tx1"/>
                    </a:solidFill>
                  </a:rPr>
                  <a:t> </a:t>
                </a:r>
                <a:r>
                  <a:rPr lang="hu-HU" sz="1800" b="1" dirty="0" err="1" smtClean="0">
                    <a:solidFill>
                      <a:schemeClr val="tx1"/>
                    </a:solidFill>
                  </a:rPr>
                  <a:t>grain</a:t>
                </a:r>
                <a:r>
                  <a:rPr lang="hu-HU" sz="1800" b="1" dirty="0" smtClean="0">
                    <a:solidFill>
                      <a:schemeClr val="tx1"/>
                    </a:solidFill>
                  </a:rPr>
                  <a:t> </a:t>
                </a:r>
                <a:r>
                  <a:rPr lang="hu-HU" sz="1800" b="1" dirty="0" err="1" smtClean="0">
                    <a:solidFill>
                      <a:schemeClr val="tx1"/>
                    </a:solidFill>
                  </a:rPr>
                  <a:t>sizes</a:t>
                </a:r>
                <a:r>
                  <a:rPr lang="hu-HU" sz="1800" b="1" dirty="0" smtClean="0">
                    <a:solidFill>
                      <a:schemeClr val="tx1"/>
                    </a:solidFill>
                  </a:rPr>
                  <a:t> of 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~ 260</m:t>
                    </m:r>
                  </m:oMath>
                </a14:m>
                <a:r>
                  <a:rPr lang="hu-HU" sz="1800" b="1" dirty="0" smtClean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~ </m:t>
                    </m:r>
                    <m:r>
                      <a:rPr lang="hu-HU" sz="1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17</m:t>
                    </m:r>
                    <m:r>
                      <a:rPr lang="en-US" sz="1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0 </m:t>
                    </m:r>
                  </m:oMath>
                </a14:m>
                <a:r>
                  <a:rPr lang="hu-HU" sz="1800" b="1" dirty="0" smtClean="0">
                    <a:solidFill>
                      <a:schemeClr val="tx1"/>
                    </a:solidFill>
                  </a:rPr>
                  <a:t>nm, </a:t>
                </a:r>
                <a:r>
                  <a:rPr lang="hu-HU" sz="1800" b="1" dirty="0" err="1" smtClean="0">
                    <a:solidFill>
                      <a:schemeClr val="tx1"/>
                    </a:solidFill>
                  </a:rPr>
                  <a:t>as</a:t>
                </a:r>
                <a:r>
                  <a:rPr lang="hu-HU" sz="1800" b="1" dirty="0" smtClean="0">
                    <a:solidFill>
                      <a:schemeClr val="tx1"/>
                    </a:solidFill>
                  </a:rPr>
                  <a:t> </a:t>
                </a:r>
                <a:r>
                  <a:rPr lang="hu-HU" sz="1800" b="1" dirty="0" err="1" smtClean="0">
                    <a:solidFill>
                      <a:schemeClr val="tx1"/>
                    </a:solidFill>
                  </a:rPr>
                  <a:t>well</a:t>
                </a:r>
                <a:r>
                  <a:rPr lang="hu-HU" sz="1800" b="1" dirty="0" smtClean="0">
                    <a:solidFill>
                      <a:schemeClr val="tx1"/>
                    </a:solidFill>
                  </a:rPr>
                  <a:t> </a:t>
                </a:r>
                <a:r>
                  <a:rPr lang="hu-HU" sz="1800" b="1" dirty="0" err="1" smtClean="0">
                    <a:solidFill>
                      <a:schemeClr val="tx1"/>
                    </a:solidFill>
                  </a:rPr>
                  <a:t>as</a:t>
                </a:r>
                <a:r>
                  <a:rPr lang="hu-HU" sz="1800" b="1" dirty="0" smtClean="0">
                    <a:solidFill>
                      <a:schemeClr val="tx1"/>
                    </a:solidFill>
                  </a:rPr>
                  <a:t> </a:t>
                </a:r>
                <a:r>
                  <a:rPr lang="hu-HU" sz="1800" b="1" dirty="0" err="1" smtClean="0">
                    <a:solidFill>
                      <a:schemeClr val="tx1"/>
                    </a:solidFill>
                  </a:rPr>
                  <a:t>the</a:t>
                </a:r>
                <a:r>
                  <a:rPr lang="hu-HU" sz="1800" b="1" dirty="0" smtClean="0">
                    <a:solidFill>
                      <a:schemeClr val="tx1"/>
                    </a:solidFill>
                  </a:rPr>
                  <a:t> </a:t>
                </a:r>
                <a:r>
                  <a:rPr lang="hu-HU" sz="1800" b="1" dirty="0" err="1" smtClean="0">
                    <a:solidFill>
                      <a:schemeClr val="tx1"/>
                    </a:solidFill>
                  </a:rPr>
                  <a:t>increase</a:t>
                </a:r>
                <a:r>
                  <a:rPr lang="hu-HU" sz="1800" b="1" dirty="0" smtClean="0">
                    <a:solidFill>
                      <a:schemeClr val="tx1"/>
                    </a:solidFill>
                  </a:rPr>
                  <a:t> of 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~ </m:t>
                    </m:r>
                    <m:r>
                      <a:rPr lang="hu-HU" sz="1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21 </m:t>
                    </m:r>
                    <m:r>
                      <a:rPr lang="hu-HU" sz="1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𝑎𝑛𝑑</m:t>
                    </m:r>
                    <m:r>
                      <a:rPr lang="en-US" sz="1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~ </m:t>
                    </m:r>
                    <m:r>
                      <a:rPr lang="hu-HU" sz="1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53%</m:t>
                    </m:r>
                  </m:oMath>
                </a14:m>
                <a:r>
                  <a:rPr lang="hu-HU" sz="1800" b="1" dirty="0" smtClean="0">
                    <a:solidFill>
                      <a:schemeClr val="tx1"/>
                    </a:solidFill>
                  </a:rPr>
                  <a:t> </a:t>
                </a:r>
                <a:r>
                  <a:rPr lang="hu-HU" sz="1800" b="1" dirty="0" err="1" smtClean="0">
                    <a:solidFill>
                      <a:schemeClr val="tx1"/>
                    </a:solidFill>
                  </a:rPr>
                  <a:t>respectively</a:t>
                </a:r>
                <a:r>
                  <a:rPr lang="hu-HU" sz="1800" b="1" dirty="0" smtClean="0">
                    <a:solidFill>
                      <a:schemeClr val="tx1"/>
                    </a:solidFill>
                  </a:rPr>
                  <a:t>, in </a:t>
                </a:r>
                <a:r>
                  <a:rPr lang="hu-HU" sz="1800" b="1" dirty="0" err="1" smtClean="0">
                    <a:solidFill>
                      <a:schemeClr val="tx1"/>
                    </a:solidFill>
                  </a:rPr>
                  <a:t>the</a:t>
                </a:r>
                <a:r>
                  <a:rPr lang="hu-HU" sz="1800" b="1" dirty="0" smtClean="0">
                    <a:solidFill>
                      <a:schemeClr val="tx1"/>
                    </a:solidFill>
                  </a:rPr>
                  <a:t> </a:t>
                </a:r>
                <a:r>
                  <a:rPr lang="hu-HU" sz="1800" b="1" dirty="0" err="1" smtClean="0">
                    <a:solidFill>
                      <a:schemeClr val="tx1"/>
                    </a:solidFill>
                  </a:rPr>
                  <a:t>peak</a:t>
                </a:r>
                <a:r>
                  <a:rPr lang="hu-HU" sz="1800" b="1" dirty="0" smtClean="0">
                    <a:solidFill>
                      <a:schemeClr val="tx1"/>
                    </a:solidFill>
                  </a:rPr>
                  <a:t> </a:t>
                </a:r>
                <a:r>
                  <a:rPr lang="hu-HU" sz="1800" b="1" dirty="0" err="1" smtClean="0">
                    <a:solidFill>
                      <a:schemeClr val="tx1"/>
                    </a:solidFill>
                  </a:rPr>
                  <a:t>strength</a:t>
                </a:r>
                <a:r>
                  <a:rPr lang="hu-HU" sz="1800" b="1" dirty="0" smtClean="0">
                    <a:solidFill>
                      <a:schemeClr val="tx1"/>
                    </a:solidFill>
                  </a:rPr>
                  <a:t> of </a:t>
                </a:r>
                <a:r>
                  <a:rPr lang="hu-HU" sz="1800" b="1" dirty="0" err="1" smtClean="0">
                    <a:solidFill>
                      <a:schemeClr val="tx1"/>
                    </a:solidFill>
                  </a:rPr>
                  <a:t>the</a:t>
                </a:r>
                <a:r>
                  <a:rPr lang="hu-HU" sz="1800" b="1" dirty="0" smtClean="0">
                    <a:solidFill>
                      <a:schemeClr val="tx1"/>
                    </a:solidFill>
                  </a:rPr>
                  <a:t> </a:t>
                </a:r>
                <a:r>
                  <a:rPr lang="hu-HU" sz="1800" b="1" dirty="0" err="1" smtClean="0">
                    <a:solidFill>
                      <a:schemeClr val="tx1"/>
                    </a:solidFill>
                  </a:rPr>
                  <a:t>conventional</a:t>
                </a:r>
                <a:r>
                  <a:rPr lang="hu-HU" sz="1800" b="1" dirty="0" smtClean="0">
                    <a:solidFill>
                      <a:schemeClr val="tx1"/>
                    </a:solidFill>
                  </a:rPr>
                  <a:t> </a:t>
                </a:r>
                <a:r>
                  <a:rPr lang="hu-HU" sz="1800" b="1" dirty="0" err="1" smtClean="0">
                    <a:solidFill>
                      <a:schemeClr val="tx1"/>
                    </a:solidFill>
                  </a:rPr>
                  <a:t>coarse-grain</a:t>
                </a:r>
                <a:r>
                  <a:rPr lang="hu-HU" sz="1800" b="1" dirty="0" smtClean="0">
                    <a:solidFill>
                      <a:schemeClr val="tx1"/>
                    </a:solidFill>
                  </a:rPr>
                  <a:t> </a:t>
                </a:r>
                <a:r>
                  <a:rPr lang="hu-HU" sz="1800" b="1" dirty="0" err="1" smtClean="0">
                    <a:solidFill>
                      <a:schemeClr val="tx1"/>
                    </a:solidFill>
                  </a:rPr>
                  <a:t>material</a:t>
                </a:r>
                <a:r>
                  <a:rPr lang="hu-HU" sz="1800" b="1" dirty="0" smtClean="0">
                    <a:solidFill>
                      <a:schemeClr val="tx1"/>
                    </a:solidFill>
                  </a:rPr>
                  <a:t>.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endParaRPr lang="hu-HU" sz="1800" b="1" dirty="0"/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hu-HU" sz="1800" b="1" dirty="0" smtClean="0"/>
                  <a:t>	</a:t>
                </a:r>
                <a:r>
                  <a:rPr lang="en-US" sz="1800" b="1" dirty="0">
                    <a:solidFill>
                      <a:srgbClr val="FF0000"/>
                    </a:solidFill>
                  </a:rPr>
                  <a:t> ● </a:t>
                </a:r>
                <a:r>
                  <a:rPr lang="hu-HU" sz="1800" b="1" dirty="0" smtClean="0"/>
                  <a:t>Both </a:t>
                </a:r>
                <a:r>
                  <a:rPr lang="hu-HU" sz="1800" b="1" dirty="0" err="1" smtClean="0"/>
                  <a:t>samples</a:t>
                </a:r>
                <a:r>
                  <a:rPr lang="hu-HU" sz="1800" b="1" dirty="0" smtClean="0"/>
                  <a:t> </a:t>
                </a:r>
                <a:r>
                  <a:rPr lang="hu-HU" sz="1800" b="1" dirty="0" err="1" smtClean="0"/>
                  <a:t>have</a:t>
                </a:r>
                <a:r>
                  <a:rPr lang="hu-HU" sz="1800" b="1" dirty="0" smtClean="0"/>
                  <a:t> </a:t>
                </a:r>
                <a:r>
                  <a:rPr lang="hu-HU" sz="1800" b="1" dirty="0" err="1" smtClean="0"/>
                  <a:t>relatively</a:t>
                </a:r>
                <a:r>
                  <a:rPr lang="hu-HU" sz="1800" b="1" dirty="0" smtClean="0"/>
                  <a:t> </a:t>
                </a:r>
                <a:r>
                  <a:rPr lang="hu-HU" sz="1800" b="1" dirty="0" err="1" smtClean="0"/>
                  <a:t>high</a:t>
                </a:r>
                <a:r>
                  <a:rPr lang="hu-HU" sz="1800" b="1" dirty="0" smtClean="0"/>
                  <a:t> </a:t>
                </a:r>
                <a:r>
                  <a:rPr lang="hu-HU" sz="1800" b="1" dirty="0" err="1" smtClean="0"/>
                  <a:t>strain</a:t>
                </a:r>
                <a:r>
                  <a:rPr lang="hu-HU" sz="1800" b="1" dirty="0" smtClean="0"/>
                  <a:t> </a:t>
                </a:r>
                <a:r>
                  <a:rPr lang="hu-HU" sz="1800" b="1" dirty="0" err="1" smtClean="0"/>
                  <a:t>rate</a:t>
                </a:r>
                <a:r>
                  <a:rPr lang="hu-HU" sz="1800" b="1" dirty="0" smtClean="0"/>
                  <a:t> </a:t>
                </a:r>
                <a:r>
                  <a:rPr lang="hu-HU" sz="1800" b="1" dirty="0" err="1" smtClean="0"/>
                  <a:t>sensitivity</a:t>
                </a:r>
                <a:r>
                  <a:rPr lang="hu-HU" sz="1800" b="1" dirty="0" smtClean="0"/>
                  <a:t> and show </a:t>
                </a:r>
                <a:r>
                  <a:rPr lang="hu-HU" sz="1800" b="1" dirty="0" err="1" smtClean="0"/>
                  <a:t>superplastic</a:t>
                </a:r>
                <a:r>
                  <a:rPr lang="hu-HU" sz="1800" b="1" dirty="0" smtClean="0"/>
                  <a:t> </a:t>
                </a:r>
                <a:r>
                  <a:rPr lang="hu-HU" sz="1800" b="1" dirty="0" err="1" smtClean="0"/>
                  <a:t>behaviors</a:t>
                </a:r>
                <a:r>
                  <a:rPr lang="hu-HU" sz="1800" b="1" dirty="0" smtClean="0"/>
                  <a:t> in </a:t>
                </a:r>
                <a:r>
                  <a:rPr lang="hu-HU" sz="1800" b="1" dirty="0" err="1" smtClean="0"/>
                  <a:t>the</a:t>
                </a:r>
                <a:r>
                  <a:rPr lang="hu-HU" sz="1800" b="1" dirty="0" smtClean="0"/>
                  <a:t> </a:t>
                </a:r>
                <a:r>
                  <a:rPr lang="hu-HU" sz="1800" b="1" dirty="0" err="1" smtClean="0"/>
                  <a:t>low</a:t>
                </a:r>
                <a:r>
                  <a:rPr lang="hu-HU" sz="1800" b="1" dirty="0" smtClean="0"/>
                  <a:t> </a:t>
                </a:r>
                <a:r>
                  <a:rPr lang="hu-HU" sz="1800" b="1" dirty="0" err="1" smtClean="0"/>
                  <a:t>temperature</a:t>
                </a:r>
                <a:r>
                  <a:rPr lang="hu-HU" sz="1800" b="1" dirty="0" smtClean="0"/>
                  <a:t> </a:t>
                </a:r>
                <a:r>
                  <a:rPr lang="hu-HU" sz="1800" b="1" dirty="0" err="1" smtClean="0"/>
                  <a:t>range</a:t>
                </a:r>
                <a:r>
                  <a:rPr lang="hu-HU" sz="1800" b="1" dirty="0" smtClean="0"/>
                  <a:t> </a:t>
                </a:r>
                <a:r>
                  <a:rPr lang="hu-HU" sz="1800" b="1" dirty="0" err="1" smtClean="0"/>
                  <a:t>under</a:t>
                </a:r>
                <a:r>
                  <a:rPr lang="hu-HU" sz="1800" b="1" dirty="0" smtClean="0"/>
                  <a:t> 0.5Tm, </a:t>
                </a:r>
                <a:r>
                  <a:rPr lang="hu-HU" sz="1800" b="1" dirty="0" err="1" smtClean="0"/>
                  <a:t>between</a:t>
                </a:r>
                <a:r>
                  <a:rPr lang="hu-HU" sz="1800" b="1" dirty="0" smtClean="0"/>
                  <a:t> 100 - 170</a:t>
                </a:r>
                <a:r>
                  <a:rPr lang="en-US" sz="1800" b="1" baseline="30000" dirty="0"/>
                  <a:t> </a:t>
                </a:r>
                <a:r>
                  <a:rPr lang="en-US" sz="1800" b="1" baseline="30000" dirty="0" err="1" smtClean="0"/>
                  <a:t>o</a:t>
                </a:r>
                <a:r>
                  <a:rPr lang="en-US" sz="1800" b="1" dirty="0" err="1" smtClean="0"/>
                  <a:t>C</a:t>
                </a:r>
                <a:r>
                  <a:rPr lang="hu-HU" sz="1800" b="1" dirty="0" smtClean="0"/>
                  <a:t> . The HPT-</a:t>
                </a:r>
                <a:r>
                  <a:rPr lang="hu-HU" sz="1800" b="1" dirty="0" err="1" smtClean="0"/>
                  <a:t>processed</a:t>
                </a:r>
                <a:r>
                  <a:rPr lang="hu-HU" sz="1800" b="1" dirty="0" smtClean="0"/>
                  <a:t> </a:t>
                </a:r>
                <a:r>
                  <a:rPr lang="hu-HU" sz="1800" b="1" dirty="0" err="1" smtClean="0"/>
                  <a:t>sample</a:t>
                </a:r>
                <a:r>
                  <a:rPr lang="hu-HU" sz="1800" b="1" dirty="0" smtClean="0"/>
                  <a:t> </a:t>
                </a:r>
                <a:r>
                  <a:rPr lang="hu-HU" sz="1800" b="1" dirty="0" err="1" smtClean="0"/>
                  <a:t>can</a:t>
                </a:r>
                <a:r>
                  <a:rPr lang="hu-HU" sz="1800" b="1" dirty="0" smtClean="0"/>
                  <a:t> be </a:t>
                </a:r>
                <a:r>
                  <a:rPr lang="hu-HU" sz="1800" b="1" dirty="0" err="1" smtClean="0"/>
                  <a:t>deformed</a:t>
                </a:r>
                <a:r>
                  <a:rPr lang="hu-HU" sz="1800" b="1" dirty="0" smtClean="0"/>
                  <a:t> </a:t>
                </a:r>
                <a:r>
                  <a:rPr lang="hu-HU" sz="1800" b="1" dirty="0" err="1" smtClean="0"/>
                  <a:t>up</a:t>
                </a:r>
                <a:r>
                  <a:rPr lang="hu-HU" sz="1800" b="1" dirty="0" smtClean="0"/>
                  <a:t> </a:t>
                </a:r>
                <a:r>
                  <a:rPr lang="hu-HU" sz="1800" b="1" dirty="0" err="1" smtClean="0"/>
                  <a:t>to</a:t>
                </a:r>
                <a:r>
                  <a:rPr lang="hu-HU" sz="1800" b="1" dirty="0" smtClean="0"/>
                  <a:t> 500% </a:t>
                </a:r>
                <a:r>
                  <a:rPr lang="hu-HU" sz="1800" b="1" dirty="0" err="1" smtClean="0"/>
                  <a:t>at</a:t>
                </a:r>
                <a:r>
                  <a:rPr lang="hu-HU" sz="1800" b="1" dirty="0" smtClean="0"/>
                  <a:t> </a:t>
                </a:r>
                <a:r>
                  <a:rPr lang="hu-HU" sz="1800" b="1" dirty="0"/>
                  <a:t>170</a:t>
                </a:r>
                <a:r>
                  <a:rPr lang="en-US" sz="1800" b="1" baseline="30000" dirty="0"/>
                  <a:t> </a:t>
                </a:r>
                <a:r>
                  <a:rPr lang="en-US" sz="1800" b="1" baseline="30000" dirty="0" err="1"/>
                  <a:t>o</a:t>
                </a:r>
                <a:r>
                  <a:rPr lang="en-US" sz="1800" b="1" dirty="0" err="1"/>
                  <a:t>C</a:t>
                </a:r>
                <a:r>
                  <a:rPr lang="hu-HU" sz="1800" b="1" dirty="0"/>
                  <a:t> </a:t>
                </a:r>
                <a:r>
                  <a:rPr lang="hu-HU" sz="1800" b="1" dirty="0" smtClean="0"/>
                  <a:t>and </a:t>
                </a:r>
                <a:r>
                  <a:rPr lang="hu-HU" sz="1800" b="1" dirty="0" err="1" smtClean="0"/>
                  <a:t>retained</a:t>
                </a:r>
                <a:r>
                  <a:rPr lang="hu-HU" sz="1800" b="1" dirty="0" smtClean="0"/>
                  <a:t> </a:t>
                </a:r>
                <a:r>
                  <a:rPr lang="hu-HU" sz="1800" b="1" dirty="0" err="1" smtClean="0"/>
                  <a:t>its</a:t>
                </a:r>
                <a:r>
                  <a:rPr lang="hu-HU" sz="1800" b="1" dirty="0" smtClean="0"/>
                  <a:t> </a:t>
                </a:r>
                <a:r>
                  <a:rPr lang="hu-HU" sz="1800" b="1" dirty="0" err="1" smtClean="0"/>
                  <a:t>relatively</a:t>
                </a:r>
                <a:r>
                  <a:rPr lang="hu-HU" sz="1800" b="1" dirty="0" smtClean="0"/>
                  <a:t> </a:t>
                </a:r>
                <a:r>
                  <a:rPr lang="hu-HU" sz="1800" b="1" dirty="0" err="1" smtClean="0"/>
                  <a:t>high</a:t>
                </a:r>
                <a:r>
                  <a:rPr lang="hu-HU" sz="1800" b="1" dirty="0" smtClean="0"/>
                  <a:t> </a:t>
                </a:r>
                <a:r>
                  <a:rPr lang="hu-HU" sz="1800" b="1" dirty="0" err="1" smtClean="0"/>
                  <a:t>strength</a:t>
                </a:r>
                <a:r>
                  <a:rPr lang="hu-HU" sz="1800" b="1" dirty="0" smtClean="0"/>
                  <a:t>.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endParaRPr lang="hu-HU" sz="1800" b="1" dirty="0"/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hu-HU" sz="1800" b="1" dirty="0" smtClean="0">
                    <a:solidFill>
                      <a:srgbClr val="0000FF"/>
                    </a:solidFill>
                  </a:rPr>
                  <a:t>	</a:t>
                </a:r>
                <a:r>
                  <a:rPr lang="en-US" sz="1800" b="1" dirty="0">
                    <a:solidFill>
                      <a:srgbClr val="FF0000"/>
                    </a:solidFill>
                  </a:rPr>
                  <a:t> ● </a:t>
                </a:r>
                <a:r>
                  <a:rPr lang="hu-HU" sz="1800" b="1" dirty="0" smtClean="0"/>
                  <a:t>The main </a:t>
                </a:r>
                <a:r>
                  <a:rPr lang="hu-HU" sz="1800" b="1" dirty="0" err="1" smtClean="0"/>
                  <a:t>mechanism</a:t>
                </a:r>
                <a:r>
                  <a:rPr lang="hu-HU" sz="1800" b="1" dirty="0" smtClean="0"/>
                  <a:t> of </a:t>
                </a:r>
                <a:r>
                  <a:rPr lang="hu-HU" sz="1800" b="1" dirty="0" err="1" smtClean="0"/>
                  <a:t>superplastic</a:t>
                </a:r>
                <a:r>
                  <a:rPr lang="hu-HU" sz="1800" b="1" dirty="0" smtClean="0"/>
                  <a:t> </a:t>
                </a:r>
                <a:r>
                  <a:rPr lang="hu-HU" sz="1800" b="1" dirty="0" err="1" smtClean="0"/>
                  <a:t>deformation</a:t>
                </a:r>
                <a:r>
                  <a:rPr lang="hu-HU" sz="1800" b="1" dirty="0" smtClean="0"/>
                  <a:t> </a:t>
                </a:r>
                <a:r>
                  <a:rPr lang="hu-HU" sz="1800" b="1" dirty="0" err="1" smtClean="0"/>
                  <a:t>at</a:t>
                </a:r>
                <a:r>
                  <a:rPr lang="hu-HU" sz="1800" b="1" dirty="0" smtClean="0"/>
                  <a:t> </a:t>
                </a:r>
                <a:r>
                  <a:rPr lang="hu-HU" sz="1800" b="1" dirty="0" err="1" smtClean="0"/>
                  <a:t>low</a:t>
                </a:r>
                <a:r>
                  <a:rPr lang="hu-HU" sz="1800" b="1" dirty="0" smtClean="0"/>
                  <a:t> </a:t>
                </a:r>
                <a:r>
                  <a:rPr lang="hu-HU" sz="1800" b="1" dirty="0" err="1" smtClean="0"/>
                  <a:t>temperature</a:t>
                </a:r>
                <a:r>
                  <a:rPr lang="hu-HU" sz="1800" b="1" dirty="0" smtClean="0"/>
                  <a:t> is </a:t>
                </a:r>
                <a:r>
                  <a:rPr lang="hu-HU" sz="1800" b="1" dirty="0" err="1" smtClean="0"/>
                  <a:t>grain</a:t>
                </a:r>
                <a:r>
                  <a:rPr lang="hu-HU" sz="1800" b="1" dirty="0" smtClean="0"/>
                  <a:t> </a:t>
                </a:r>
                <a:r>
                  <a:rPr lang="hu-HU" sz="1800" b="1" dirty="0" err="1" smtClean="0"/>
                  <a:t>boundary</a:t>
                </a:r>
                <a:r>
                  <a:rPr lang="hu-HU" sz="1800" b="1" dirty="0" smtClean="0"/>
                  <a:t> </a:t>
                </a:r>
                <a:r>
                  <a:rPr lang="hu-HU" sz="1800" b="1" dirty="0" err="1" smtClean="0"/>
                  <a:t>sliding</a:t>
                </a:r>
                <a:r>
                  <a:rPr lang="hu-HU" sz="1800" b="1" dirty="0" smtClean="0"/>
                  <a:t> </a:t>
                </a:r>
                <a:r>
                  <a:rPr lang="hu-HU" sz="1800" b="1" dirty="0" err="1" smtClean="0"/>
                  <a:t>controlled</a:t>
                </a:r>
                <a:r>
                  <a:rPr lang="hu-HU" sz="1800" b="1" dirty="0" smtClean="0"/>
                  <a:t> </a:t>
                </a:r>
                <a:r>
                  <a:rPr lang="hu-HU" sz="1800" b="1" dirty="0" err="1" smtClean="0"/>
                  <a:t>by</a:t>
                </a:r>
                <a:r>
                  <a:rPr lang="hu-HU" sz="1800" b="1" dirty="0" smtClean="0"/>
                  <a:t> </a:t>
                </a:r>
                <a:r>
                  <a:rPr lang="hu-HU" sz="1800" b="1" dirty="0" err="1" smtClean="0"/>
                  <a:t>the</a:t>
                </a:r>
                <a:r>
                  <a:rPr lang="hu-HU" sz="1800" b="1" dirty="0" smtClean="0"/>
                  <a:t> </a:t>
                </a:r>
                <a:r>
                  <a:rPr lang="hu-HU" sz="1800" b="1" dirty="0" err="1" smtClean="0"/>
                  <a:t>diffusion</a:t>
                </a:r>
                <a:r>
                  <a:rPr lang="hu-HU" sz="1800" b="1" dirty="0" smtClean="0"/>
                  <a:t> of </a:t>
                </a:r>
                <a:r>
                  <a:rPr lang="hu-HU" sz="1800" b="1" dirty="0" err="1" smtClean="0"/>
                  <a:t>Al</a:t>
                </a:r>
                <a:r>
                  <a:rPr lang="hu-HU" sz="1800" b="1" dirty="0" smtClean="0"/>
                  <a:t> and </a:t>
                </a:r>
                <a:r>
                  <a:rPr lang="hu-HU" sz="1800" b="1" dirty="0" err="1" smtClean="0"/>
                  <a:t>Zn</a:t>
                </a:r>
                <a:r>
                  <a:rPr lang="hu-HU" sz="1800" b="1" dirty="0" smtClean="0"/>
                  <a:t> </a:t>
                </a:r>
                <a:r>
                  <a:rPr lang="hu-HU" sz="1800" b="1" dirty="0" err="1" smtClean="0"/>
                  <a:t>along</a:t>
                </a:r>
                <a:r>
                  <a:rPr lang="hu-HU" sz="1800" b="1" dirty="0" smtClean="0"/>
                  <a:t> </a:t>
                </a:r>
                <a:r>
                  <a:rPr lang="hu-HU" sz="1800" b="1" dirty="0" err="1" smtClean="0"/>
                  <a:t>grain</a:t>
                </a:r>
                <a:r>
                  <a:rPr lang="hu-HU" sz="1800" b="1" dirty="0" smtClean="0"/>
                  <a:t> </a:t>
                </a:r>
                <a:r>
                  <a:rPr lang="hu-HU" sz="1800" b="1" dirty="0" err="1" smtClean="0"/>
                  <a:t>boundaries</a:t>
                </a:r>
                <a:r>
                  <a:rPr lang="hu-HU" sz="1800" b="1" dirty="0" smtClean="0"/>
                  <a:t>.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endParaRPr lang="hu-HU" sz="1800" b="1" dirty="0">
                  <a:solidFill>
                    <a:srgbClr val="0000FF"/>
                  </a:solidFill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hu-HU" sz="1800" b="1" dirty="0" smtClean="0">
                    <a:solidFill>
                      <a:srgbClr val="0000FF"/>
                    </a:solidFill>
                  </a:rPr>
                  <a:t>	</a:t>
                </a:r>
                <a:endParaRPr lang="hu-HU" sz="1800" b="1" dirty="0" smtClean="0"/>
              </a:p>
              <a:p>
                <a:pPr marL="0" indent="0">
                  <a:spcBef>
                    <a:spcPts val="0"/>
                  </a:spcBef>
                  <a:buNone/>
                </a:pPr>
                <a:endParaRPr lang="en-US" sz="1800" b="1" dirty="0"/>
              </a:p>
            </p:txBody>
          </p:sp>
        </mc:Choice>
        <mc:Fallback xmlns="">
          <p:sp>
            <p:nvSpPr>
              <p:cNvPr id="3" name="Tartalom hely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533400"/>
                <a:ext cx="8839199" cy="5643563"/>
              </a:xfrm>
              <a:blipFill>
                <a:blip r:embed="rId2"/>
                <a:stretch>
                  <a:fillRect l="-1379" r="-11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Élőláb hely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altLang="hu-HU" dirty="0" smtClean="0">
                <a:latin typeface="Lucida Calligraphy" panose="03010101010101010101" pitchFamily="66" charset="0"/>
              </a:rPr>
              <a:t>BNM-2019, Ufa, </a:t>
            </a:r>
            <a:r>
              <a:rPr lang="hu-HU" altLang="hu-HU" dirty="0" err="1" smtClean="0">
                <a:latin typeface="Lucida Calligraphy" panose="03010101010101010101" pitchFamily="66" charset="0"/>
              </a:rPr>
              <a:t>Russia</a:t>
            </a:r>
            <a:endParaRPr lang="hu-HU" altLang="hu-HU" dirty="0" smtClean="0">
              <a:latin typeface="Lucida Calligraphy" panose="03010101010101010101" pitchFamily="66" charset="0"/>
            </a:endParaRPr>
          </a:p>
          <a:p>
            <a:pPr>
              <a:defRPr/>
            </a:pPr>
            <a:r>
              <a:rPr lang="hu-HU" altLang="hu-HU" dirty="0" err="1" smtClean="0">
                <a:latin typeface="Lucida Calligraphy" panose="03010101010101010101" pitchFamily="66" charset="0"/>
              </a:rPr>
              <a:t>September</a:t>
            </a:r>
            <a:r>
              <a:rPr lang="hu-HU" altLang="hu-HU" dirty="0" smtClean="0">
                <a:latin typeface="Lucida Calligraphy" panose="03010101010101010101" pitchFamily="66" charset="0"/>
              </a:rPr>
              <a:t> 25-27, 2019</a:t>
            </a:r>
            <a:endParaRPr lang="en-US" altLang="hu-HU" dirty="0"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0892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0" y="76200"/>
            <a:ext cx="4314030" cy="380999"/>
          </a:xfrm>
        </p:spPr>
        <p:txBody>
          <a:bodyPr/>
          <a:lstStyle/>
          <a:p>
            <a:pPr algn="r">
              <a:lnSpc>
                <a:spcPct val="150000"/>
              </a:lnSpc>
            </a:pPr>
            <a:r>
              <a:rPr lang="hu-HU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New </a:t>
            </a:r>
            <a:r>
              <a:rPr lang="hu-HU" sz="1600" i="1" u="sng" dirty="0" err="1">
                <a:solidFill>
                  <a:srgbClr val="FF0000"/>
                </a:solidFill>
                <a:latin typeface="Footlight MT Light" panose="0204060206030A020304" pitchFamily="18" charset="0"/>
              </a:rPr>
              <a:t>results</a:t>
            </a:r>
            <a:r>
              <a:rPr lang="hu-HU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: </a:t>
            </a:r>
            <a:r>
              <a:rPr lang="en-US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Ultrafine-grained </a:t>
            </a:r>
            <a:r>
              <a:rPr lang="en-US" sz="1600" i="1" u="sng" dirty="0" err="1">
                <a:solidFill>
                  <a:srgbClr val="FF0000"/>
                </a:solidFill>
                <a:latin typeface="Footlight MT Light" panose="0204060206030A020304" pitchFamily="18" charset="0"/>
              </a:rPr>
              <a:t>AlZnMg</a:t>
            </a:r>
            <a:r>
              <a:rPr lang="en-US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 alloys</a:t>
            </a:r>
            <a: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  <a:t/>
            </a:r>
            <a:b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</a:br>
            <a:r>
              <a:rPr lang="hu-HU" sz="2400" dirty="0"/>
              <a:t>	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52400" y="533400"/>
            <a:ext cx="8839199" cy="5643563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sz="2800" b="1" dirty="0" smtClean="0"/>
              <a:t>Acknowledgement</a:t>
            </a:r>
            <a:r>
              <a:rPr lang="hu-HU" sz="2800" b="1" dirty="0" smtClean="0"/>
              <a:t>s: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hu-HU" sz="2000" b="1" dirty="0"/>
              <a:t> </a:t>
            </a:r>
            <a:r>
              <a:rPr lang="hu-HU" sz="2000" b="1" dirty="0" smtClean="0"/>
              <a:t>  	</a:t>
            </a:r>
            <a:r>
              <a:rPr lang="en-US" sz="2000" b="1" dirty="0">
                <a:solidFill>
                  <a:srgbClr val="FF0000"/>
                </a:solidFill>
              </a:rPr>
              <a:t> ● </a:t>
            </a:r>
            <a:r>
              <a:rPr lang="fr-FR" sz="2000" b="1" dirty="0" smtClean="0">
                <a:solidFill>
                  <a:srgbClr val="0000FF"/>
                </a:solidFill>
              </a:rPr>
              <a:t>The </a:t>
            </a:r>
            <a:r>
              <a:rPr lang="fr-FR" sz="2000" b="1" dirty="0">
                <a:solidFill>
                  <a:srgbClr val="0000FF"/>
                </a:solidFill>
              </a:rPr>
              <a:t>present research was financed</a:t>
            </a:r>
            <a:r>
              <a:rPr lang="fr-FR" sz="2000" b="1" dirty="0" smtClean="0">
                <a:solidFill>
                  <a:srgbClr val="0000FF"/>
                </a:solidFill>
              </a:rPr>
              <a:t> </a:t>
            </a:r>
            <a:r>
              <a:rPr lang="fr-FR" sz="2000" b="1" dirty="0">
                <a:solidFill>
                  <a:srgbClr val="0000FF"/>
                </a:solidFill>
              </a:rPr>
              <a:t>by </a:t>
            </a:r>
            <a:r>
              <a:rPr lang="fr-FR" sz="2000" b="1" dirty="0" smtClean="0">
                <a:solidFill>
                  <a:srgbClr val="0000FF"/>
                </a:solidFill>
              </a:rPr>
              <a:t>the </a:t>
            </a:r>
            <a:r>
              <a:rPr lang="fr-FR" sz="2000" b="1" dirty="0">
                <a:solidFill>
                  <a:srgbClr val="0000FF"/>
                </a:solidFill>
              </a:rPr>
              <a:t>Hungarian-Russian bilateral Research program (TÉT) No. 2017-2.3.4-TÉT-RU-2017-00005 (Hungarian </a:t>
            </a:r>
            <a:r>
              <a:rPr lang="fr-FR" sz="2000" b="1" dirty="0" smtClean="0">
                <a:solidFill>
                  <a:srgbClr val="0000FF"/>
                </a:solidFill>
              </a:rPr>
              <a:t>group)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fr-FR" sz="2000" b="1" dirty="0">
                <a:solidFill>
                  <a:srgbClr val="0000FF"/>
                </a:solidFill>
              </a:rPr>
              <a:t>and by the Ministry of Education and Science of the Russian Federation under grant agreement No. 14.586.21.0061 (unique project identifier RFMEFI58618X0061) (Russian group)</a:t>
            </a:r>
            <a:r>
              <a:rPr lang="hu-HU" sz="2000" b="1" dirty="0">
                <a:solidFill>
                  <a:srgbClr val="0000FF"/>
                </a:solidFill>
              </a:rPr>
              <a:t> </a:t>
            </a:r>
            <a:endParaRPr lang="hu-HU" sz="2000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hu-HU" sz="2000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hu-HU" sz="2000" b="1" dirty="0" smtClean="0"/>
              <a:t>	</a:t>
            </a:r>
            <a:r>
              <a:rPr lang="en-US" sz="2000" b="1" dirty="0">
                <a:solidFill>
                  <a:srgbClr val="FF0000"/>
                </a:solidFill>
              </a:rPr>
              <a:t> ● </a:t>
            </a:r>
            <a:r>
              <a:rPr lang="fr-FR" sz="2000" b="1" dirty="0" smtClean="0">
                <a:solidFill>
                  <a:srgbClr val="0000FF"/>
                </a:solidFill>
              </a:rPr>
              <a:t>This </a:t>
            </a:r>
            <a:r>
              <a:rPr lang="fr-FR" sz="2000" b="1" dirty="0">
                <a:solidFill>
                  <a:srgbClr val="0000FF"/>
                </a:solidFill>
              </a:rPr>
              <a:t>work was </a:t>
            </a:r>
            <a:r>
              <a:rPr lang="hu-HU" sz="2000" b="1" dirty="0" err="1" smtClean="0">
                <a:solidFill>
                  <a:srgbClr val="0000FF"/>
                </a:solidFill>
              </a:rPr>
              <a:t>supported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hu-HU" sz="2000" b="1" dirty="0" err="1" smtClean="0">
                <a:solidFill>
                  <a:srgbClr val="0000FF"/>
                </a:solidFill>
              </a:rPr>
              <a:t>also</a:t>
            </a:r>
            <a:r>
              <a:rPr lang="hu-HU" sz="2000" b="1" dirty="0" smtClean="0">
                <a:solidFill>
                  <a:srgbClr val="0000FF"/>
                </a:solidFill>
              </a:rPr>
              <a:t> </a:t>
            </a:r>
            <a:r>
              <a:rPr lang="fr-FR" sz="2000" b="1" dirty="0" smtClean="0">
                <a:solidFill>
                  <a:srgbClr val="0000FF"/>
                </a:solidFill>
              </a:rPr>
              <a:t>by </a:t>
            </a:r>
            <a:r>
              <a:rPr lang="fr-FR" sz="2000" b="1" dirty="0">
                <a:solidFill>
                  <a:srgbClr val="0000FF"/>
                </a:solidFill>
              </a:rPr>
              <a:t>the Ministry of Human Capacities of Hungary within the ELTE University Excellence program (1783-3/2018/FEKUTSRAT</a:t>
            </a:r>
            <a:r>
              <a:rPr lang="fr-FR" sz="2000" b="1" dirty="0" smtClean="0">
                <a:solidFill>
                  <a:srgbClr val="0000FF"/>
                </a:solidFill>
              </a:rPr>
              <a:t>)</a:t>
            </a:r>
            <a:endParaRPr lang="hu-HU" sz="2000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2800" b="1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altLang="hu-HU" dirty="0" smtClean="0">
                <a:latin typeface="Lucida Calligraphy" panose="03010101010101010101" pitchFamily="66" charset="0"/>
              </a:rPr>
              <a:t>BNM-2019, Ufa, </a:t>
            </a:r>
            <a:r>
              <a:rPr lang="hu-HU" altLang="hu-HU" dirty="0" err="1" smtClean="0">
                <a:latin typeface="Lucida Calligraphy" panose="03010101010101010101" pitchFamily="66" charset="0"/>
              </a:rPr>
              <a:t>Russia</a:t>
            </a:r>
            <a:endParaRPr lang="hu-HU" altLang="hu-HU" dirty="0" smtClean="0">
              <a:latin typeface="Lucida Calligraphy" panose="03010101010101010101" pitchFamily="66" charset="0"/>
            </a:endParaRPr>
          </a:p>
          <a:p>
            <a:pPr>
              <a:defRPr/>
            </a:pPr>
            <a:r>
              <a:rPr lang="hu-HU" altLang="hu-HU" dirty="0" err="1" smtClean="0">
                <a:latin typeface="Lucida Calligraphy" panose="03010101010101010101" pitchFamily="66" charset="0"/>
              </a:rPr>
              <a:t>September</a:t>
            </a:r>
            <a:r>
              <a:rPr lang="hu-HU" altLang="hu-HU" dirty="0" smtClean="0">
                <a:latin typeface="Lucida Calligraphy" panose="03010101010101010101" pitchFamily="66" charset="0"/>
              </a:rPr>
              <a:t> 25-27, 2019</a:t>
            </a:r>
            <a:endParaRPr lang="en-US" altLang="hu-HU" dirty="0"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128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0" y="76200"/>
            <a:ext cx="4314030" cy="380999"/>
          </a:xfrm>
        </p:spPr>
        <p:txBody>
          <a:bodyPr/>
          <a:lstStyle/>
          <a:p>
            <a:pPr algn="r">
              <a:lnSpc>
                <a:spcPct val="150000"/>
              </a:lnSpc>
            </a:pPr>
            <a:r>
              <a:rPr lang="hu-HU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New </a:t>
            </a:r>
            <a:r>
              <a:rPr lang="hu-HU" sz="1600" i="1" u="sng" dirty="0" err="1">
                <a:solidFill>
                  <a:srgbClr val="FF0000"/>
                </a:solidFill>
                <a:latin typeface="Footlight MT Light" panose="0204060206030A020304" pitchFamily="18" charset="0"/>
              </a:rPr>
              <a:t>results</a:t>
            </a:r>
            <a:r>
              <a:rPr lang="hu-HU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: </a:t>
            </a:r>
            <a:r>
              <a:rPr lang="en-US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Ultrafine-grained </a:t>
            </a:r>
            <a:r>
              <a:rPr lang="en-US" sz="1600" i="1" u="sng" dirty="0" err="1">
                <a:solidFill>
                  <a:srgbClr val="FF0000"/>
                </a:solidFill>
                <a:latin typeface="Footlight MT Light" panose="0204060206030A020304" pitchFamily="18" charset="0"/>
              </a:rPr>
              <a:t>AlZnMg</a:t>
            </a:r>
            <a:r>
              <a:rPr lang="en-US" sz="1600" i="1" u="sng" dirty="0">
                <a:solidFill>
                  <a:srgbClr val="FF0000"/>
                </a:solidFill>
                <a:latin typeface="Footlight MT Light" panose="0204060206030A020304" pitchFamily="18" charset="0"/>
              </a:rPr>
              <a:t> alloys</a:t>
            </a:r>
            <a: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  <a:t/>
            </a:r>
            <a:br>
              <a:rPr lang="en-US" sz="1600" i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</a:br>
            <a:r>
              <a:rPr lang="hu-HU" sz="2400" dirty="0"/>
              <a:t>	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52400" y="533400"/>
            <a:ext cx="8839199" cy="5643563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endParaRPr lang="hu-HU" sz="2800" b="1" dirty="0" smtClean="0"/>
          </a:p>
          <a:p>
            <a:pPr marL="0" indent="0">
              <a:lnSpc>
                <a:spcPct val="150000"/>
              </a:lnSpc>
              <a:buNone/>
            </a:pPr>
            <a:endParaRPr lang="hu-HU" sz="28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5400" dirty="0" smtClean="0">
                <a:solidFill>
                  <a:srgbClr val="0000FF"/>
                </a:solidFill>
                <a:latin typeface="Brush Script MT" panose="03060802040406070304" pitchFamily="66" charset="0"/>
              </a:rPr>
              <a:t>Thank you for your attention</a:t>
            </a:r>
            <a:r>
              <a:rPr lang="en-US" sz="4400" b="1" dirty="0" smtClean="0">
                <a:solidFill>
                  <a:srgbClr val="0000FF"/>
                </a:solidFill>
                <a:latin typeface="Bradley Hand ITC" panose="03070402050302030203" pitchFamily="66" charset="0"/>
              </a:rPr>
              <a:t>      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800" b="1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altLang="hu-HU" dirty="0" smtClean="0">
                <a:latin typeface="Lucida Calligraphy" panose="03010101010101010101" pitchFamily="66" charset="0"/>
              </a:rPr>
              <a:t>BNM-2019, Ufa, </a:t>
            </a:r>
            <a:r>
              <a:rPr lang="hu-HU" altLang="hu-HU" dirty="0" err="1" smtClean="0">
                <a:latin typeface="Lucida Calligraphy" panose="03010101010101010101" pitchFamily="66" charset="0"/>
              </a:rPr>
              <a:t>Russia</a:t>
            </a:r>
            <a:endParaRPr lang="hu-HU" altLang="hu-HU" dirty="0" smtClean="0">
              <a:latin typeface="Lucida Calligraphy" panose="03010101010101010101" pitchFamily="66" charset="0"/>
            </a:endParaRPr>
          </a:p>
          <a:p>
            <a:pPr>
              <a:defRPr/>
            </a:pPr>
            <a:r>
              <a:rPr lang="hu-HU" altLang="hu-HU" dirty="0" err="1" smtClean="0">
                <a:latin typeface="Lucida Calligraphy" panose="03010101010101010101" pitchFamily="66" charset="0"/>
              </a:rPr>
              <a:t>September</a:t>
            </a:r>
            <a:r>
              <a:rPr lang="hu-HU" altLang="hu-HU" dirty="0" smtClean="0">
                <a:latin typeface="Lucida Calligraphy" panose="03010101010101010101" pitchFamily="66" charset="0"/>
              </a:rPr>
              <a:t> 25-27, 2019</a:t>
            </a:r>
            <a:endParaRPr lang="en-US" altLang="hu-HU" dirty="0"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5967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LTE-Hatter">
  <a:themeElements>
    <a:clrScheme name="ELTE-Hat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LTE-Hatter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hu-HU" sz="2600" b="1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hu-HU" sz="2600" b="1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panose="020B0604020202020204" pitchFamily="34" charset="0"/>
          </a:defRPr>
        </a:defPPr>
      </a:lstStyle>
    </a:lnDef>
    <a:txDef>
      <a:spPr bwMode="auto"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wrap="square" rtlCol="0">
        <a:spAutoFit/>
      </a:bodyPr>
      <a:lstStyle>
        <a:defPPr algn="ctr">
          <a:spcBef>
            <a:spcPct val="50000"/>
          </a:spcBef>
          <a:defRPr sz="2000" dirty="0" err="1" smtClean="0"/>
        </a:defPPr>
      </a:lstStyle>
    </a:txDef>
  </a:objectDefaults>
  <a:extraClrSchemeLst>
    <a:extraClrScheme>
      <a:clrScheme name="ELTE-Hat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TE-Hatt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LTE-Hatte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TE-Hatte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TE-Hatt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TE-Hatt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TE-Hatt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ELTE-Hatter</Template>
  <TotalTime>25974</TotalTime>
  <Words>1603</Words>
  <Application>Microsoft Office PowerPoint</Application>
  <PresentationFormat>Diavetítés a képernyőre (4:3 oldalarány)</PresentationFormat>
  <Paragraphs>473</Paragraphs>
  <Slides>32</Slides>
  <Notes>6</Notes>
  <HiddenSlides>0</HiddenSlides>
  <MMClips>0</MMClips>
  <ScaleCrop>false</ScaleCrop>
  <HeadingPairs>
    <vt:vector size="8" baseType="variant">
      <vt:variant>
        <vt:lpstr>Használt betűtípusok</vt:lpstr>
      </vt:variant>
      <vt:variant>
        <vt:i4>11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32</vt:i4>
      </vt:variant>
    </vt:vector>
  </HeadingPairs>
  <TitlesOfParts>
    <vt:vector size="45" baseType="lpstr">
      <vt:lpstr>Arial</vt:lpstr>
      <vt:lpstr>Bradley Hand ITC</vt:lpstr>
      <vt:lpstr>Brush Script MT</vt:lpstr>
      <vt:lpstr>Calibri</vt:lpstr>
      <vt:lpstr>Cambria Math</vt:lpstr>
      <vt:lpstr>Footlight MT Light</vt:lpstr>
      <vt:lpstr>Lucida Calligraphy</vt:lpstr>
      <vt:lpstr>Lucida Handwriting</vt:lpstr>
      <vt:lpstr>Pristina</vt:lpstr>
      <vt:lpstr>Segoe UI Symbol</vt:lpstr>
      <vt:lpstr>Times New Roman</vt:lpstr>
      <vt:lpstr>ELTE-Hatter</vt:lpstr>
      <vt:lpstr>Equation.3</vt:lpstr>
      <vt:lpstr>Strengthening mechanisms and low-temperature superplasticity of an ultrafine-grained AlZnMg-Zr alloy</vt:lpstr>
      <vt:lpstr>Ultrafine-grained AlZnMg alloys  </vt:lpstr>
      <vt:lpstr>Conventional AlZnMg alloys  </vt:lpstr>
      <vt:lpstr>Conventional AlZnMg alloys  </vt:lpstr>
      <vt:lpstr>Conventional AlZnMg alloys  </vt:lpstr>
      <vt:lpstr>New results: Ultrafine-grained AlZnMg alloys  </vt:lpstr>
      <vt:lpstr>New results: Ultrafine-grained AlZnMg alloys  </vt:lpstr>
      <vt:lpstr>New results: Ultrafine-grained AlZnMg alloys  </vt:lpstr>
      <vt:lpstr>New results: Ultrafine-grained AlZnMg alloys  </vt:lpstr>
      <vt:lpstr>New results: Ultrafine-grained AlZnMg alloys  </vt:lpstr>
      <vt:lpstr>New results: Ultrafine-grained AlZnMg alloys  </vt:lpstr>
      <vt:lpstr>New results: Ultrafine-grained AlZnMg alloys  </vt:lpstr>
      <vt:lpstr>New results: Ultrafine-grained AlZnMg alloys  </vt:lpstr>
      <vt:lpstr>New results: Ultrafine-grained AlZnMg alloys  </vt:lpstr>
      <vt:lpstr>New results: Ultrafine-grained AlZnMg alloys  </vt:lpstr>
      <vt:lpstr>New results: Ultrafine-grained AlZnMg alloys  </vt:lpstr>
      <vt:lpstr>New results: Ultrafine-grained AlZnMg alloys  </vt:lpstr>
      <vt:lpstr>New results: Ultrafine-grained AlZnMg alloys  </vt:lpstr>
      <vt:lpstr>New results: Ultrafine-grained AlZnMg alloys  </vt:lpstr>
      <vt:lpstr>New results: Ultrafine-grained AlZnMg alloys  </vt:lpstr>
      <vt:lpstr>New results: Ultrafine-grained AlZnMg alloys  </vt:lpstr>
      <vt:lpstr>New results: Ultrafine-grained AlZnMg alloys  </vt:lpstr>
      <vt:lpstr>New results: Ultrafine-grained AlZnMg alloys  </vt:lpstr>
      <vt:lpstr>New results: Ultrafine-grained AlZnMg alloys  </vt:lpstr>
      <vt:lpstr>New results: Ultrafine-grained AlZnMg alloys  </vt:lpstr>
      <vt:lpstr>New results: Ultrafine-grained AlZnMg alloys  </vt:lpstr>
      <vt:lpstr>New results: Ultrafine-grained AlZnMg alloys  </vt:lpstr>
      <vt:lpstr>New results: Ultrafine-grained AlZnMg alloys  </vt:lpstr>
      <vt:lpstr>New results: Ultrafine-grained AlZnMg alloys  </vt:lpstr>
      <vt:lpstr>New results: Ultrafine-grained AlZnMg alloys  </vt:lpstr>
      <vt:lpstr>New results: Ultrafine-grained AlZnMg alloys  </vt:lpstr>
      <vt:lpstr>New results: Ultrafine-grained AlZnMg alloys  </vt:lpstr>
    </vt:vector>
  </TitlesOfParts>
  <Company>ELTE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NQC</dc:creator>
  <cp:lastModifiedBy>Microsoft</cp:lastModifiedBy>
  <cp:revision>311</cp:revision>
  <cp:lastPrinted>2002-06-28T11:22:56Z</cp:lastPrinted>
  <dcterms:created xsi:type="dcterms:W3CDTF">2004-09-29T15:02:57Z</dcterms:created>
  <dcterms:modified xsi:type="dcterms:W3CDTF">2019-09-25T17:55:10Z</dcterms:modified>
</cp:coreProperties>
</file>